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81" r:id="rId15"/>
    <p:sldId id="282" r:id="rId16"/>
    <p:sldId id="283" r:id="rId17"/>
    <p:sldId id="284" r:id="rId18"/>
    <p:sldId id="270" r:id="rId19"/>
    <p:sldId id="271" r:id="rId20"/>
    <p:sldId id="272" r:id="rId21"/>
    <p:sldId id="273" r:id="rId22"/>
    <p:sldId id="274" r:id="rId23"/>
    <p:sldId id="275" r:id="rId24"/>
    <p:sldId id="276" r:id="rId25"/>
    <p:sldId id="277" r:id="rId26"/>
    <p:sldId id="278" r:id="rId27"/>
    <p:sldId id="285" r:id="rId28"/>
    <p:sldId id="2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9/15/2025</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51201035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95880132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9/15/2025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24116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8282895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9/15/2025</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501779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894189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1845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04271961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9/15/2025</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8766475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9/15/2025</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9086681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9/15/2025</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386704981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9/15/2025</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50278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53" r:id="rId6"/>
    <p:sldLayoutId id="2147483749" r:id="rId7"/>
    <p:sldLayoutId id="2147483750" r:id="rId8"/>
    <p:sldLayoutId id="2147483751" r:id="rId9"/>
    <p:sldLayoutId id="2147483752" r:id="rId10"/>
    <p:sldLayoutId id="2147483754" r:id="rId11"/>
  </p:sldLayoutIdLst>
  <p:transition spd="slow">
    <p:push dir="u"/>
  </p:transition>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eagueinfosight.com/purchase-recoverypro"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washland@synergentcorp.com" TargetMode="External"/><Relationship Id="rId2" Type="http://schemas.openxmlformats.org/officeDocument/2006/relationships/hyperlink" Target="mailto:info@leagueinfosight.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095508"/>
            <a:ext cx="4668819"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E11E6-4BD2-45A6-A54C-074DE79539C8}"/>
              </a:ext>
            </a:extLst>
          </p:cNvPr>
          <p:cNvSpPr>
            <a:spLocks noGrp="1"/>
          </p:cNvSpPr>
          <p:nvPr>
            <p:ph type="ctrTitle"/>
          </p:nvPr>
        </p:nvSpPr>
        <p:spPr>
          <a:xfrm>
            <a:off x="463825" y="1709530"/>
            <a:ext cx="3754671" cy="2528515"/>
          </a:xfrm>
        </p:spPr>
        <p:txBody>
          <a:bodyPr anchor="b">
            <a:normAutofit/>
          </a:bodyPr>
          <a:lstStyle/>
          <a:p>
            <a:br>
              <a:rPr lang="en-US" sz="3600" dirty="0">
                <a:solidFill>
                  <a:schemeClr val="bg1"/>
                </a:solidFill>
              </a:rPr>
            </a:br>
            <a:r>
              <a:rPr lang="en-US" sz="3600" dirty="0">
                <a:solidFill>
                  <a:schemeClr val="bg1"/>
                </a:solidFill>
              </a:rPr>
              <a:t>BCP 101 </a:t>
            </a:r>
          </a:p>
        </p:txBody>
      </p:sp>
      <p:sp>
        <p:nvSpPr>
          <p:cNvPr id="3" name="Subtitle 2">
            <a:extLst>
              <a:ext uri="{FF2B5EF4-FFF2-40B4-BE49-F238E27FC236}">
                <a16:creationId xmlns:a16="http://schemas.microsoft.com/office/drawing/2014/main" id="{6B769450-5C7F-4900-9FC6-975C07129B74}"/>
              </a:ext>
            </a:extLst>
          </p:cNvPr>
          <p:cNvSpPr>
            <a:spLocks noGrp="1"/>
          </p:cNvSpPr>
          <p:nvPr>
            <p:ph type="subTitle" idx="1"/>
          </p:nvPr>
        </p:nvSpPr>
        <p:spPr>
          <a:xfrm>
            <a:off x="408166" y="4238046"/>
            <a:ext cx="3806919" cy="1741404"/>
          </a:xfrm>
        </p:spPr>
        <p:txBody>
          <a:bodyPr anchor="t">
            <a:normAutofit/>
          </a:bodyPr>
          <a:lstStyle/>
          <a:p>
            <a:r>
              <a:rPr lang="en-US" sz="2000" dirty="0">
                <a:solidFill>
                  <a:schemeClr val="bg1"/>
                </a:solidFill>
              </a:rPr>
              <a:t>with Bill Ashland</a:t>
            </a:r>
          </a:p>
        </p:txBody>
      </p:sp>
      <p:sp>
        <p:nvSpPr>
          <p:cNvPr id="16" name="Rectangle 15">
            <a:extLst>
              <a:ext uri="{FF2B5EF4-FFF2-40B4-BE49-F238E27FC236}">
                <a16:creationId xmlns:a16="http://schemas.microsoft.com/office/drawing/2014/main" id="{BBD49B71-B686-4DFD-93AD-40CB19B62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2066" y="0"/>
            <a:ext cx="751993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6534"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a:extLst>
              <a:ext uri="{FF2B5EF4-FFF2-40B4-BE49-F238E27FC236}">
                <a16:creationId xmlns:a16="http://schemas.microsoft.com/office/drawing/2014/main" id="{E161CEFF-E668-433A-A062-4E742FD04BD3}"/>
              </a:ext>
            </a:extLst>
          </p:cNvPr>
          <p:cNvGrpSpPr/>
          <p:nvPr/>
        </p:nvGrpSpPr>
        <p:grpSpPr>
          <a:xfrm>
            <a:off x="4678911" y="0"/>
            <a:ext cx="7513090" cy="6858000"/>
            <a:chOff x="0" y="0"/>
            <a:chExt cx="4524193" cy="3479800"/>
          </a:xfrm>
        </p:grpSpPr>
        <p:sp>
          <p:nvSpPr>
            <p:cNvPr id="10" name="Freeform 3">
              <a:extLst>
                <a:ext uri="{FF2B5EF4-FFF2-40B4-BE49-F238E27FC236}">
                  <a16:creationId xmlns:a16="http://schemas.microsoft.com/office/drawing/2014/main" id="{5419B3DA-6CFC-43E1-8E0F-9AA8EA2C4263}"/>
                </a:ext>
              </a:extLst>
            </p:cNvPr>
            <p:cNvSpPr/>
            <p:nvPr/>
          </p:nvSpPr>
          <p:spPr>
            <a:xfrm>
              <a:off x="0" y="0"/>
              <a:ext cx="4524193" cy="3479800"/>
            </a:xfrm>
            <a:custGeom>
              <a:avLst/>
              <a:gdLst/>
              <a:ahLst/>
              <a:cxnLst/>
              <a:rect l="l" t="t" r="r" b="b"/>
              <a:pathLst>
                <a:path w="4524193" h="3479800">
                  <a:moveTo>
                    <a:pt x="0" y="0"/>
                  </a:moveTo>
                  <a:lnTo>
                    <a:pt x="4524193" y="0"/>
                  </a:lnTo>
                  <a:lnTo>
                    <a:pt x="4524193" y="3479800"/>
                  </a:lnTo>
                  <a:lnTo>
                    <a:pt x="0" y="3479800"/>
                  </a:lnTo>
                  <a:close/>
                </a:path>
              </a:pathLst>
            </a:custGeom>
            <a:solidFill>
              <a:srgbClr val="F16B17"/>
            </a:solidFill>
          </p:spPr>
          <p:txBody>
            <a:bodyPr/>
            <a:lstStyle/>
            <a:p>
              <a:endParaRPr lang="en-US"/>
            </a:p>
          </p:txBody>
        </p:sp>
      </p:grpSp>
      <p:sp>
        <p:nvSpPr>
          <p:cNvPr id="11" name="TextBox 7">
            <a:extLst>
              <a:ext uri="{FF2B5EF4-FFF2-40B4-BE49-F238E27FC236}">
                <a16:creationId xmlns:a16="http://schemas.microsoft.com/office/drawing/2014/main" id="{59C01979-97AE-4520-9319-F7548E4A80D3}"/>
              </a:ext>
            </a:extLst>
          </p:cNvPr>
          <p:cNvSpPr txBox="1"/>
          <p:nvPr/>
        </p:nvSpPr>
        <p:spPr>
          <a:xfrm>
            <a:off x="9979597" y="3753992"/>
            <a:ext cx="3294175" cy="185435"/>
          </a:xfrm>
          <a:prstGeom prst="rect">
            <a:avLst/>
          </a:prstGeom>
        </p:spPr>
        <p:txBody>
          <a:bodyPr wrap="square" lIns="0" tIns="0" rIns="0" bIns="0" rtlCol="0" anchor="t">
            <a:spAutoFit/>
          </a:bodyPr>
          <a:lstStyle/>
          <a:p>
            <a:pPr>
              <a:lnSpc>
                <a:spcPts val="1207"/>
              </a:lnSpc>
            </a:pPr>
            <a:r>
              <a:rPr lang="en-US" sz="2400" spc="320" dirty="0">
                <a:solidFill>
                  <a:srgbClr val="FFFFFF"/>
                </a:solidFill>
                <a:latin typeface="Arimo"/>
              </a:rPr>
              <a:t>overview</a:t>
            </a:r>
          </a:p>
        </p:txBody>
      </p:sp>
      <p:pic>
        <p:nvPicPr>
          <p:cNvPr id="13" name="Picture 12" descr="A picture containing text, clipart&#10;&#10;Description automatically generated">
            <a:extLst>
              <a:ext uri="{FF2B5EF4-FFF2-40B4-BE49-F238E27FC236}">
                <a16:creationId xmlns:a16="http://schemas.microsoft.com/office/drawing/2014/main" id="{3A604D00-E179-44E6-B875-36F27DA689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767" y="2532311"/>
            <a:ext cx="6610165" cy="1139111"/>
          </a:xfrm>
          <a:prstGeom prst="rect">
            <a:avLst/>
          </a:prstGeom>
        </p:spPr>
      </p:pic>
    </p:spTree>
    <p:extLst>
      <p:ext uri="{BB962C8B-B14F-4D97-AF65-F5344CB8AC3E}">
        <p14:creationId xmlns:p14="http://schemas.microsoft.com/office/powerpoint/2010/main" val="28691634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142613" y="713064"/>
            <a:ext cx="11887200" cy="5878532"/>
          </a:xfrm>
          <a:prstGeom prst="rect">
            <a:avLst/>
          </a:prstGeom>
          <a:noFill/>
        </p:spPr>
        <p:txBody>
          <a:bodyPr wrap="square" rtlCol="0">
            <a:spAutoFit/>
          </a:bodyPr>
          <a:lstStyle/>
          <a:p>
            <a:r>
              <a:rPr lang="en-US" b="1" dirty="0"/>
              <a:t>How we BCP</a:t>
            </a:r>
          </a:p>
          <a:p>
            <a:endParaRPr lang="en-US" dirty="0"/>
          </a:p>
          <a:p>
            <a:r>
              <a:rPr lang="en-US" dirty="0"/>
              <a:t>Speaking the Language: (a few terms)</a:t>
            </a:r>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r>
              <a:rPr lang="en-US" sz="1600" b="1" u="sng" dirty="0"/>
              <a:t>Business Continuity Planning</a:t>
            </a:r>
            <a:r>
              <a:rPr lang="en-US" sz="1600" b="1" dirty="0"/>
              <a:t> </a:t>
            </a:r>
            <a:r>
              <a:rPr lang="en-US" sz="1600" dirty="0"/>
              <a:t>(BCP) – the process of developing arrangements and procedures that enable us to respond to an event so that critical </a:t>
            </a:r>
            <a:r>
              <a:rPr lang="en-US" sz="1600" u="sng" dirty="0"/>
              <a:t>business processes </a:t>
            </a:r>
            <a:r>
              <a:rPr lang="en-US" sz="1600" dirty="0"/>
              <a:t>can continue within planned levels of disruption. </a:t>
            </a:r>
            <a:br>
              <a:rPr lang="en-US" sz="1600" dirty="0"/>
            </a:br>
            <a:endParaRPr lang="en-US" sz="1600" dirty="0"/>
          </a:p>
          <a:p>
            <a:pPr marL="800100" lvl="1" indent="-342900">
              <a:buFont typeface="Arial" panose="020B0604020202020204" pitchFamily="34" charset="0"/>
              <a:buChar char="•"/>
            </a:pPr>
            <a:r>
              <a:rPr lang="en-US" sz="1600" b="1" u="sng" dirty="0"/>
              <a:t>Business Process </a:t>
            </a:r>
            <a:r>
              <a:rPr lang="en-US" sz="1600" dirty="0"/>
              <a:t>(or Function) - a description of work that is performed to accomplish the business requirements of the organization. </a:t>
            </a:r>
            <a:br>
              <a:rPr lang="en-US" sz="1600" dirty="0"/>
            </a:br>
            <a:endParaRPr lang="en-US" sz="1600" dirty="0"/>
          </a:p>
          <a:p>
            <a:pPr marL="800100" lvl="1" indent="-342900">
              <a:buFont typeface="Arial" panose="020B0604020202020204" pitchFamily="34" charset="0"/>
              <a:buChar char="•"/>
            </a:pPr>
            <a:r>
              <a:rPr lang="en-US" sz="1600" b="1" u="sng" dirty="0"/>
              <a:t>Business Impact Analysis </a:t>
            </a:r>
            <a:r>
              <a:rPr lang="en-US" sz="1600" dirty="0"/>
              <a:t>(BIA) – the process of analyzing business processes and the effect that a business disruption might have on them.</a:t>
            </a:r>
            <a:br>
              <a:rPr lang="en-US" sz="1600" dirty="0"/>
            </a:br>
            <a:endParaRPr lang="en-US" sz="1600" dirty="0"/>
          </a:p>
          <a:p>
            <a:pPr marL="800100" lvl="1" indent="-342900">
              <a:buFont typeface="Arial" panose="020B0604020202020204" pitchFamily="34" charset="0"/>
              <a:buChar char="•"/>
            </a:pPr>
            <a:r>
              <a:rPr lang="en-US" sz="1600" b="1" u="sng" dirty="0"/>
              <a:t>Command (or Control) Center </a:t>
            </a:r>
            <a:r>
              <a:rPr lang="en-US" sz="1600" dirty="0"/>
              <a:t>– a facility (physical or virtual) used by an </a:t>
            </a:r>
            <a:r>
              <a:rPr lang="en-US" sz="1600" u="sng" dirty="0"/>
              <a:t>Incident Management Team</a:t>
            </a:r>
            <a:r>
              <a:rPr lang="en-US" sz="1600" dirty="0"/>
              <a:t> to monitor and direct response and recovery activity relating to an event.</a:t>
            </a:r>
            <a:br>
              <a:rPr lang="en-US" sz="1600" dirty="0"/>
            </a:br>
            <a:endParaRPr lang="en-US" sz="1600" dirty="0"/>
          </a:p>
          <a:p>
            <a:pPr marL="800100" lvl="1" indent="-342900">
              <a:buFont typeface="Arial" panose="020B0604020202020204" pitchFamily="34" charset="0"/>
              <a:buChar char="•"/>
            </a:pPr>
            <a:r>
              <a:rPr lang="en-US" sz="1600" b="1" u="sng" dirty="0"/>
              <a:t>Recovery Time Objective </a:t>
            </a:r>
            <a:r>
              <a:rPr lang="en-US" sz="1600" dirty="0"/>
              <a:t>(RTO) – the target time for resuming a business process (to an acceptable level) following an interruption.</a:t>
            </a:r>
            <a:br>
              <a:rPr lang="en-US" sz="1600" dirty="0"/>
            </a:br>
            <a:endParaRPr lang="en-US" sz="1600" dirty="0"/>
          </a:p>
          <a:p>
            <a:pPr marL="800100" lvl="1" indent="-342900">
              <a:buFont typeface="Arial" panose="020B0604020202020204" pitchFamily="34" charset="0"/>
              <a:buChar char="•"/>
            </a:pPr>
            <a:r>
              <a:rPr lang="en-US" sz="1600" b="1" u="sng" dirty="0"/>
              <a:t>Recovery Point Objective </a:t>
            </a:r>
            <a:r>
              <a:rPr lang="en-US" sz="1600" dirty="0"/>
              <a:t>(RPO) – the target time at which data is in a known, valid state and can be safely restored from.</a:t>
            </a:r>
            <a:br>
              <a:rPr lang="en-US" sz="1600" dirty="0"/>
            </a:br>
            <a:endParaRPr lang="en-US" sz="1600" dirty="0"/>
          </a:p>
          <a:p>
            <a:pPr marL="800100" lvl="1" indent="-342900">
              <a:buFont typeface="Arial" panose="020B0604020202020204" pitchFamily="34" charset="0"/>
              <a:buChar char="•"/>
            </a:pPr>
            <a:r>
              <a:rPr lang="en-US" sz="1600" b="1" u="sng" dirty="0"/>
              <a:t>Risk Assessment </a:t>
            </a:r>
            <a:r>
              <a:rPr lang="en-US" sz="1600" dirty="0"/>
              <a:t>– a formal (but often subjective) process of risk identification, analysis, and evaluation.</a:t>
            </a:r>
          </a:p>
        </p:txBody>
      </p:sp>
    </p:spTree>
    <p:extLst>
      <p:ext uri="{BB962C8B-B14F-4D97-AF65-F5344CB8AC3E}">
        <p14:creationId xmlns:p14="http://schemas.microsoft.com/office/powerpoint/2010/main" val="3739967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fade">
                                      <p:cBhvr>
                                        <p:cTn id="26" dur="5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fade">
                                      <p:cBhvr>
                                        <p:cTn id="4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3970318"/>
          </a:xfrm>
          <a:prstGeom prst="rect">
            <a:avLst/>
          </a:prstGeom>
          <a:noFill/>
        </p:spPr>
        <p:txBody>
          <a:bodyPr wrap="square" rtlCol="0">
            <a:spAutoFit/>
          </a:bodyPr>
          <a:lstStyle/>
          <a:p>
            <a:r>
              <a:rPr lang="en-US" b="1" dirty="0"/>
              <a:t>How we BCP</a:t>
            </a:r>
          </a:p>
          <a:p>
            <a:endParaRPr lang="en-US" dirty="0"/>
          </a:p>
          <a:p>
            <a:r>
              <a:rPr lang="en-US" dirty="0"/>
              <a:t>The Planning Process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Plan for the IMPACT, not the EVENT. As such, we plan for one (or more) of three basic impact types: Facility, Systems, and People.</a:t>
            </a: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b="1" u="sng" dirty="0"/>
              <a:t>Facility</a:t>
            </a:r>
            <a:r>
              <a:rPr lang="en-US" dirty="0"/>
              <a:t> – where our primary place of business is either gone or we can’t get to it.</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b="1" u="sng" dirty="0"/>
              <a:t>Systems</a:t>
            </a:r>
            <a:r>
              <a:rPr lang="en-US" dirty="0"/>
              <a:t> – Where whatever technology and/or infrastructure we rely on to support our critical business processes is unavailable or impaired.</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b="1" u="sng" dirty="0"/>
              <a:t>People</a:t>
            </a:r>
            <a:r>
              <a:rPr lang="en-US" dirty="0"/>
              <a:t> – where up to 50% of our team is unavailable for an extended length of time (8-12 weeks or more). This includes mass casualty and pandemic events.</a:t>
            </a:r>
          </a:p>
        </p:txBody>
      </p:sp>
    </p:spTree>
    <p:extLst>
      <p:ext uri="{BB962C8B-B14F-4D97-AF65-F5344CB8AC3E}">
        <p14:creationId xmlns:p14="http://schemas.microsoft.com/office/powerpoint/2010/main" val="2336490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4801314"/>
          </a:xfrm>
          <a:prstGeom prst="rect">
            <a:avLst/>
          </a:prstGeom>
          <a:noFill/>
        </p:spPr>
        <p:txBody>
          <a:bodyPr wrap="square" rtlCol="0">
            <a:spAutoFit/>
          </a:bodyPr>
          <a:lstStyle/>
          <a:p>
            <a:r>
              <a:rPr lang="en-US" b="1" dirty="0"/>
              <a:t>How we BCP</a:t>
            </a:r>
          </a:p>
          <a:p>
            <a:endParaRPr lang="en-US" dirty="0"/>
          </a:p>
          <a:p>
            <a:r>
              <a:rPr lang="en-US" dirty="0"/>
              <a:t>Areas of Focus – </a:t>
            </a:r>
            <a:r>
              <a:rPr lang="en-US" b="1" i="1" dirty="0"/>
              <a:t>The Basics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u="sng" dirty="0"/>
              <a:t>Program</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u="sng" dirty="0"/>
              <a:t>Processes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u="sng" dirty="0"/>
              <a:t>Planning</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u="sng" dirty="0"/>
              <a:t>Practice</a:t>
            </a:r>
          </a:p>
          <a:p>
            <a:pPr marL="742950" lvl="1" indent="-285750">
              <a:buFont typeface="Arial" panose="020B0604020202020204" pitchFamily="34" charset="0"/>
              <a:buChar char="•"/>
            </a:pPr>
            <a:endParaRPr lang="en-US" dirty="0"/>
          </a:p>
          <a:p>
            <a:r>
              <a:rPr lang="en-US" dirty="0"/>
              <a:t>Areas of Focus – (additional, as applicable, for discussion as needed)</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u="sng" dirty="0"/>
              <a:t>Risk Assessment </a:t>
            </a:r>
            <a:r>
              <a:rPr lang="en-US" dirty="0"/>
              <a:t>(typical for larger credit unions or as a Phase II addition)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u="sng" dirty="0"/>
              <a:t>Systems Recovery </a:t>
            </a:r>
            <a:r>
              <a:rPr lang="en-US" dirty="0"/>
              <a:t>(typical for credit unions with in-house IT departments)</a:t>
            </a:r>
          </a:p>
        </p:txBody>
      </p:sp>
    </p:spTree>
    <p:extLst>
      <p:ext uri="{BB962C8B-B14F-4D97-AF65-F5344CB8AC3E}">
        <p14:creationId xmlns:p14="http://schemas.microsoft.com/office/powerpoint/2010/main" val="69572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
                                            <p:txEl>
                                              <p:pRg st="10" end="10"/>
                                            </p:txEl>
                                          </p:spTgt>
                                        </p:tgtEl>
                                        <p:attrNameLst>
                                          <p:attrName>style.visibility</p:attrName>
                                        </p:attrNameLst>
                                      </p:cBhvr>
                                      <p:to>
                                        <p:strVal val="visible"/>
                                      </p:to>
                                    </p:set>
                                    <p:animEffect transition="in" filter="fade">
                                      <p:cBhvr>
                                        <p:cTn id="28" dur="500"/>
                                        <p:tgtEl>
                                          <p:spTgt spid="2">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animEffect transition="in" filter="fade">
                                      <p:cBhvr>
                                        <p:cTn id="33" dur="500"/>
                                        <p:tgtEl>
                                          <p:spTgt spid="2">
                                            <p:txEl>
                                              <p:pRg st="12" end="1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14" end="14"/>
                                            </p:txEl>
                                          </p:spTgt>
                                        </p:tgtEl>
                                        <p:attrNameLst>
                                          <p:attrName>style.visibility</p:attrName>
                                        </p:attrNameLst>
                                      </p:cBhvr>
                                      <p:to>
                                        <p:strVal val="visible"/>
                                      </p:to>
                                    </p:set>
                                    <p:animEffect transition="in" filter="fade">
                                      <p:cBhvr>
                                        <p:cTn id="38" dur="500"/>
                                        <p:tgtEl>
                                          <p:spTgt spid="2">
                                            <p:txEl>
                                              <p:pRg st="14" end="1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animEffect transition="in" filter="fade">
                                      <p:cBhvr>
                                        <p:cTn id="43"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6186309"/>
          </a:xfrm>
          <a:prstGeom prst="rect">
            <a:avLst/>
          </a:prstGeom>
          <a:noFill/>
        </p:spPr>
        <p:txBody>
          <a:bodyPr wrap="square" rtlCol="0">
            <a:spAutoFit/>
          </a:bodyPr>
          <a:lstStyle/>
          <a:p>
            <a:r>
              <a:rPr lang="en-US" b="1" dirty="0"/>
              <a:t>How we BCP</a:t>
            </a:r>
          </a:p>
          <a:p>
            <a:endParaRPr lang="en-US" dirty="0"/>
          </a:p>
          <a:p>
            <a:r>
              <a:rPr lang="en-US" dirty="0"/>
              <a:t>Areas of Focus – The Basics - </a:t>
            </a:r>
            <a:r>
              <a:rPr lang="en-US" b="1" dirty="0"/>
              <a:t>Program</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Sets out the program/policy parameters and best practices guiding Business Continuity Planning.</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Identifies roles and responsibilities, ownership and reporting, along with oversight.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Establishes timelines for development, requirements for validation and maintenance, and standards for training and awareness.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Develops processes for identifying and approving strategic initiatives and resource needs.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May include provisions or exceptions to existing policies or procedures that may need to be modified or adopted in times of crisis, such as remote work policies or purchase authorization limits.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rgbClr val="0070C0"/>
                </a:solidFill>
              </a:rPr>
              <a:t>Tools are available to help you with this. You are no doubt already familiar with </a:t>
            </a:r>
            <a:r>
              <a:rPr lang="en-US" dirty="0" err="1">
                <a:solidFill>
                  <a:srgbClr val="0070C0"/>
                </a:solidFill>
              </a:rPr>
              <a:t>PolicyPro</a:t>
            </a:r>
            <a:r>
              <a:rPr lang="en-US" dirty="0">
                <a:solidFill>
                  <a:srgbClr val="0070C0"/>
                </a:solidFill>
              </a:rPr>
              <a:t>. You may be less familiar with, or have not yet heard of…</a:t>
            </a:r>
          </a:p>
          <a:p>
            <a:pPr lvl="1"/>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173277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Effect transition="in" filter="fade">
                                      <p:cBhvr>
                                        <p:cTn id="40"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75708" y="0"/>
            <a:ext cx="8916293" cy="6858000"/>
            <a:chOff x="0" y="0"/>
            <a:chExt cx="4524193" cy="3479800"/>
          </a:xfrm>
        </p:grpSpPr>
        <p:sp>
          <p:nvSpPr>
            <p:cNvPr id="3" name="Freeform 3"/>
            <p:cNvSpPr/>
            <p:nvPr/>
          </p:nvSpPr>
          <p:spPr>
            <a:xfrm>
              <a:off x="0" y="0"/>
              <a:ext cx="4524193" cy="3479800"/>
            </a:xfrm>
            <a:custGeom>
              <a:avLst/>
              <a:gdLst/>
              <a:ahLst/>
              <a:cxnLst/>
              <a:rect l="l" t="t" r="r" b="b"/>
              <a:pathLst>
                <a:path w="4524193" h="3479800">
                  <a:moveTo>
                    <a:pt x="0" y="0"/>
                  </a:moveTo>
                  <a:lnTo>
                    <a:pt x="4524193" y="0"/>
                  </a:lnTo>
                  <a:lnTo>
                    <a:pt x="4524193" y="3479800"/>
                  </a:lnTo>
                  <a:lnTo>
                    <a:pt x="0" y="3479800"/>
                  </a:lnTo>
                  <a:close/>
                </a:path>
              </a:pathLst>
            </a:custGeom>
            <a:solidFill>
              <a:srgbClr val="F16B17"/>
            </a:solidFill>
          </p:spPr>
          <p:txBody>
            <a:bodyPr/>
            <a:lstStyle/>
            <a:p>
              <a:endParaRPr lang="en-US"/>
            </a:p>
          </p:txBody>
        </p:sp>
      </p:grpSp>
      <p:pic>
        <p:nvPicPr>
          <p:cNvPr id="5" name="Picture 5"/>
          <p:cNvPicPr>
            <a:picLocks noChangeAspect="1"/>
          </p:cNvPicPr>
          <p:nvPr/>
        </p:nvPicPr>
        <p:blipFill>
          <a:blip r:embed="rId2"/>
          <a:srcRect r="60227" b="33177"/>
          <a:stretch>
            <a:fillRect/>
          </a:stretch>
        </p:blipFill>
        <p:spPr>
          <a:xfrm>
            <a:off x="1" y="0"/>
            <a:ext cx="3275707" cy="6858000"/>
          </a:xfrm>
          <a:prstGeom prst="rect">
            <a:avLst/>
          </a:prstGeom>
        </p:spPr>
      </p:pic>
      <p:sp>
        <p:nvSpPr>
          <p:cNvPr id="7" name="TextBox 7"/>
          <p:cNvSpPr txBox="1"/>
          <p:nvPr/>
        </p:nvSpPr>
        <p:spPr>
          <a:xfrm>
            <a:off x="9245601" y="2923481"/>
            <a:ext cx="3294175" cy="185435"/>
          </a:xfrm>
          <a:prstGeom prst="rect">
            <a:avLst/>
          </a:prstGeom>
        </p:spPr>
        <p:txBody>
          <a:bodyPr wrap="square" lIns="0" tIns="0" rIns="0" bIns="0" rtlCol="0" anchor="t">
            <a:spAutoFit/>
          </a:bodyPr>
          <a:lstStyle/>
          <a:p>
            <a:pPr>
              <a:lnSpc>
                <a:spcPts val="1207"/>
              </a:lnSpc>
            </a:pPr>
            <a:r>
              <a:rPr lang="en-US" sz="2400" spc="320" dirty="0">
                <a:solidFill>
                  <a:srgbClr val="FFFFFF"/>
                </a:solidFill>
                <a:latin typeface="Arimo"/>
              </a:rPr>
              <a:t>overview</a:t>
            </a:r>
          </a:p>
        </p:txBody>
      </p:sp>
      <p:pic>
        <p:nvPicPr>
          <p:cNvPr id="8" name="Picture 7" descr="A picture containing text, clipart&#10;&#10;Description automatically generated">
            <a:extLst>
              <a:ext uri="{FF2B5EF4-FFF2-40B4-BE49-F238E27FC236}">
                <a16:creationId xmlns:a16="http://schemas.microsoft.com/office/drawing/2014/main" id="{3CAC178C-C8B9-4720-B55F-BDE0F885EC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771" y="1701800"/>
            <a:ext cx="6610165" cy="1139111"/>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F99199-E96D-4E1C-8338-91C0E03BDCD6}"/>
              </a:ext>
            </a:extLst>
          </p:cNvPr>
          <p:cNvPicPr>
            <a:picLocks noChangeAspect="1"/>
          </p:cNvPicPr>
          <p:nvPr/>
        </p:nvPicPr>
        <p:blipFill>
          <a:blip r:embed="rId2"/>
          <a:stretch>
            <a:fillRect/>
          </a:stretch>
        </p:blipFill>
        <p:spPr>
          <a:xfrm>
            <a:off x="8947426" y="1284281"/>
            <a:ext cx="3042937" cy="2297119"/>
          </a:xfrm>
          <a:prstGeom prst="rect">
            <a:avLst/>
          </a:prstGeom>
        </p:spPr>
      </p:pic>
      <p:grpSp>
        <p:nvGrpSpPr>
          <p:cNvPr id="2" name="Group 2"/>
          <p:cNvGrpSpPr/>
          <p:nvPr/>
        </p:nvGrpSpPr>
        <p:grpSpPr>
          <a:xfrm>
            <a:off x="1" y="0"/>
            <a:ext cx="357715" cy="966073"/>
            <a:chOff x="0" y="0"/>
            <a:chExt cx="1913890" cy="5168795"/>
          </a:xfrm>
        </p:grpSpPr>
        <p:sp>
          <p:nvSpPr>
            <p:cNvPr id="3" name="Freeform 3"/>
            <p:cNvSpPr/>
            <p:nvPr/>
          </p:nvSpPr>
          <p:spPr>
            <a:xfrm>
              <a:off x="0" y="0"/>
              <a:ext cx="1913890" cy="5168795"/>
            </a:xfrm>
            <a:custGeom>
              <a:avLst/>
              <a:gdLst/>
              <a:ahLst/>
              <a:cxnLst/>
              <a:rect l="l" t="t" r="r" b="b"/>
              <a:pathLst>
                <a:path w="1913890" h="5168795">
                  <a:moveTo>
                    <a:pt x="0" y="0"/>
                  </a:moveTo>
                  <a:lnTo>
                    <a:pt x="1913890" y="0"/>
                  </a:lnTo>
                  <a:lnTo>
                    <a:pt x="1913890" y="5168795"/>
                  </a:lnTo>
                  <a:lnTo>
                    <a:pt x="0" y="5168795"/>
                  </a:lnTo>
                  <a:close/>
                </a:path>
              </a:pathLst>
            </a:custGeom>
            <a:solidFill>
              <a:srgbClr val="F16B17"/>
            </a:solidFill>
          </p:spPr>
          <p:txBody>
            <a:bodyPr/>
            <a:lstStyle/>
            <a:p>
              <a:endParaRPr lang="en-US"/>
            </a:p>
          </p:txBody>
        </p:sp>
      </p:grpSp>
      <p:grpSp>
        <p:nvGrpSpPr>
          <p:cNvPr id="4" name="Group 4"/>
          <p:cNvGrpSpPr/>
          <p:nvPr/>
        </p:nvGrpSpPr>
        <p:grpSpPr>
          <a:xfrm>
            <a:off x="487882" y="99793"/>
            <a:ext cx="5230282" cy="789207"/>
            <a:chOff x="0" y="0"/>
            <a:chExt cx="27983654" cy="4222504"/>
          </a:xfrm>
        </p:grpSpPr>
        <p:sp>
          <p:nvSpPr>
            <p:cNvPr id="5" name="Freeform 5"/>
            <p:cNvSpPr/>
            <p:nvPr/>
          </p:nvSpPr>
          <p:spPr>
            <a:xfrm>
              <a:off x="0" y="0"/>
              <a:ext cx="27983653" cy="4222504"/>
            </a:xfrm>
            <a:custGeom>
              <a:avLst/>
              <a:gdLst/>
              <a:ahLst/>
              <a:cxnLst/>
              <a:rect l="l" t="t" r="r" b="b"/>
              <a:pathLst>
                <a:path w="27983653" h="4222504">
                  <a:moveTo>
                    <a:pt x="0" y="0"/>
                  </a:moveTo>
                  <a:lnTo>
                    <a:pt x="27983653" y="0"/>
                  </a:lnTo>
                  <a:lnTo>
                    <a:pt x="27983653" y="4222504"/>
                  </a:lnTo>
                  <a:lnTo>
                    <a:pt x="0" y="4222504"/>
                  </a:lnTo>
                  <a:close/>
                </a:path>
              </a:pathLst>
            </a:custGeom>
            <a:solidFill>
              <a:srgbClr val="193569"/>
            </a:solidFill>
          </p:spPr>
          <p:txBody>
            <a:bodyPr/>
            <a:lstStyle/>
            <a:p>
              <a:endParaRPr lang="en-US"/>
            </a:p>
          </p:txBody>
        </p:sp>
      </p:grpSp>
      <p:sp>
        <p:nvSpPr>
          <p:cNvPr id="7" name="TextBox 7"/>
          <p:cNvSpPr txBox="1"/>
          <p:nvPr/>
        </p:nvSpPr>
        <p:spPr>
          <a:xfrm>
            <a:off x="357716" y="1082416"/>
            <a:ext cx="8583085" cy="2298578"/>
          </a:xfrm>
          <a:prstGeom prst="rect">
            <a:avLst/>
          </a:prstGeom>
        </p:spPr>
        <p:txBody>
          <a:bodyPr wrap="square" lIns="0" tIns="0" rIns="0" bIns="0" rtlCol="0" anchor="t">
            <a:spAutoFit/>
          </a:bodyPr>
          <a:lstStyle/>
          <a:p>
            <a:pPr marL="490275" lvl="1" indent="-245138">
              <a:buFont typeface="Arial"/>
              <a:buChar char="•"/>
            </a:pPr>
            <a:r>
              <a:rPr lang="en-US" sz="1867" dirty="0">
                <a:latin typeface="Calibri" panose="020F0502020204030204" pitchFamily="34" charset="0"/>
                <a:ea typeface="Calibri" panose="020F0502020204030204" pitchFamily="34" charset="0"/>
              </a:rPr>
              <a:t>RecoveryPro is an online system which guides credit unions through the creation, maintenance, and testing of robust business continuity plans (BCPs) </a:t>
            </a:r>
            <a:br>
              <a:rPr lang="en-US" sz="1867" dirty="0">
                <a:latin typeface="Calibri" panose="020F0502020204030204" pitchFamily="34" charset="0"/>
                <a:ea typeface="Calibri" panose="020F0502020204030204" pitchFamily="34" charset="0"/>
              </a:rPr>
            </a:br>
            <a:endParaRPr lang="en-US" sz="1867" dirty="0">
              <a:latin typeface="Calibri" panose="020F0502020204030204" pitchFamily="34" charset="0"/>
              <a:ea typeface="Calibri" panose="020F0502020204030204" pitchFamily="34" charset="0"/>
            </a:endParaRPr>
          </a:p>
          <a:p>
            <a:pPr marL="490275" lvl="1" indent="-245138">
              <a:buFont typeface="Arial"/>
              <a:buChar char="•"/>
            </a:pPr>
            <a:r>
              <a:rPr lang="en-US" sz="1867" dirty="0">
                <a:latin typeface="Calibri" panose="020F0502020204030204" pitchFamily="34" charset="0"/>
                <a:ea typeface="Calibri" panose="020F0502020204030204" pitchFamily="34" charset="0"/>
              </a:rPr>
              <a:t>Model content, checklists, worksheets, business process summaries and more are provided and can be completely customized to your credit union’s operations. </a:t>
            </a:r>
            <a:br>
              <a:rPr lang="en-US" sz="1867" dirty="0">
                <a:latin typeface="Calibri" panose="020F0502020204030204" pitchFamily="34" charset="0"/>
                <a:ea typeface="Calibri" panose="020F0502020204030204" pitchFamily="34" charset="0"/>
              </a:rPr>
            </a:br>
            <a:endParaRPr lang="en-US" sz="1867" dirty="0">
              <a:latin typeface="Calibri" panose="020F0502020204030204" pitchFamily="34" charset="0"/>
              <a:ea typeface="Calibri" panose="020F0502020204030204" pitchFamily="34" charset="0"/>
            </a:endParaRPr>
          </a:p>
          <a:p>
            <a:pPr marL="490275" lvl="1" indent="-245138">
              <a:buFont typeface="Arial"/>
              <a:buChar char="•"/>
            </a:pPr>
            <a:r>
              <a:rPr lang="en-US" sz="1867" dirty="0">
                <a:latin typeface="Calibri" panose="020F0502020204030204" pitchFamily="34" charset="0"/>
              </a:rPr>
              <a:t>RecoveryPro is designed to provide ACTIONABLE content and PROGRAM content </a:t>
            </a:r>
            <a:br>
              <a:rPr lang="en-US" sz="1867" dirty="0">
                <a:latin typeface="Calibri" panose="020F0502020204030204" pitchFamily="34" charset="0"/>
              </a:rPr>
            </a:br>
            <a:endParaRPr lang="en-US" sz="1867" dirty="0">
              <a:latin typeface="Calibri" panose="020F0502020204030204" pitchFamily="34" charset="0"/>
            </a:endParaRPr>
          </a:p>
        </p:txBody>
      </p:sp>
      <p:sp>
        <p:nvSpPr>
          <p:cNvPr id="8" name="TextBox 8"/>
          <p:cNvSpPr txBox="1"/>
          <p:nvPr/>
        </p:nvSpPr>
        <p:spPr>
          <a:xfrm>
            <a:off x="346673" y="305357"/>
            <a:ext cx="5512703" cy="436017"/>
          </a:xfrm>
          <a:prstGeom prst="rect">
            <a:avLst/>
          </a:prstGeom>
        </p:spPr>
        <p:txBody>
          <a:bodyPr lIns="0" tIns="0" rIns="0" bIns="0" rtlCol="0" anchor="t">
            <a:spAutoFit/>
          </a:bodyPr>
          <a:lstStyle/>
          <a:p>
            <a:pPr algn="ctr">
              <a:lnSpc>
                <a:spcPts val="3193"/>
              </a:lnSpc>
            </a:pPr>
            <a:r>
              <a:rPr lang="en-US" sz="3334" dirty="0">
                <a:solidFill>
                  <a:schemeClr val="bg1"/>
                </a:solidFill>
              </a:rPr>
              <a:t>What is RecoveryPro?</a:t>
            </a:r>
            <a:endParaRPr lang="en-US" sz="3334" dirty="0">
              <a:solidFill>
                <a:schemeClr val="bg1"/>
              </a:solidFill>
              <a:latin typeface="Archivo Black"/>
            </a:endParaRPr>
          </a:p>
        </p:txBody>
      </p:sp>
      <p:pic>
        <p:nvPicPr>
          <p:cNvPr id="12" name="Picture 11">
            <a:extLst>
              <a:ext uri="{FF2B5EF4-FFF2-40B4-BE49-F238E27FC236}">
                <a16:creationId xmlns:a16="http://schemas.microsoft.com/office/drawing/2014/main" id="{6B2E8DCE-F917-4D40-B739-35D46AE8E9FC}"/>
              </a:ext>
            </a:extLst>
          </p:cNvPr>
          <p:cNvPicPr>
            <a:picLocks noChangeAspect="1"/>
          </p:cNvPicPr>
          <p:nvPr/>
        </p:nvPicPr>
        <p:blipFill>
          <a:blip r:embed="rId3"/>
          <a:stretch>
            <a:fillRect/>
          </a:stretch>
        </p:blipFill>
        <p:spPr>
          <a:xfrm>
            <a:off x="8940801" y="4358861"/>
            <a:ext cx="3084443" cy="1866900"/>
          </a:xfrm>
          <a:prstGeom prst="rect">
            <a:avLst/>
          </a:prstGeom>
        </p:spPr>
      </p:pic>
      <p:sp>
        <p:nvSpPr>
          <p:cNvPr id="11" name="TextBox 10">
            <a:extLst>
              <a:ext uri="{FF2B5EF4-FFF2-40B4-BE49-F238E27FC236}">
                <a16:creationId xmlns:a16="http://schemas.microsoft.com/office/drawing/2014/main" id="{8CB210AA-75D9-4831-A5A1-3758D2B260E7}"/>
              </a:ext>
            </a:extLst>
          </p:cNvPr>
          <p:cNvSpPr txBox="1"/>
          <p:nvPr/>
        </p:nvSpPr>
        <p:spPr>
          <a:xfrm>
            <a:off x="299924" y="3249554"/>
            <a:ext cx="8637563" cy="3540200"/>
          </a:xfrm>
          <a:prstGeom prst="rect">
            <a:avLst/>
          </a:prstGeom>
          <a:noFill/>
        </p:spPr>
        <p:txBody>
          <a:bodyPr wrap="square">
            <a:spAutoFit/>
          </a:bodyPr>
          <a:lstStyle/>
          <a:p>
            <a:pPr marL="795090" lvl="2" indent="-245138">
              <a:buFont typeface="Arial"/>
              <a:buChar char="•"/>
            </a:pPr>
            <a:r>
              <a:rPr lang="en-US" sz="1867" b="1" dirty="0">
                <a:latin typeface="Calibri" panose="020F0502020204030204" pitchFamily="34" charset="0"/>
              </a:rPr>
              <a:t>Actionable </a:t>
            </a:r>
            <a:r>
              <a:rPr lang="en-US" sz="1867" dirty="0">
                <a:latin typeface="Calibri" panose="020F0502020204030204" pitchFamily="34" charset="0"/>
              </a:rPr>
              <a:t>content allows management &amp; staff to quickly access the information &amp; begin the process of restoring services should an incident occur</a:t>
            </a:r>
          </a:p>
          <a:p>
            <a:pPr marL="1099906" lvl="3" indent="-245138">
              <a:buFont typeface="Arial"/>
              <a:buChar char="•"/>
            </a:pPr>
            <a:r>
              <a:rPr lang="en-US" sz="1867" dirty="0">
                <a:latin typeface="Calibri" panose="020F0502020204030204" pitchFamily="34" charset="0"/>
              </a:rPr>
              <a:t>Incident Management</a:t>
            </a:r>
          </a:p>
          <a:p>
            <a:pPr marL="1099906" lvl="3" indent="-245138">
              <a:buFont typeface="Arial"/>
              <a:buChar char="•"/>
            </a:pPr>
            <a:r>
              <a:rPr lang="en-US" sz="1867" dirty="0">
                <a:latin typeface="Calibri" panose="020F0502020204030204" pitchFamily="34" charset="0"/>
              </a:rPr>
              <a:t>Business Continuity Plan</a:t>
            </a:r>
          </a:p>
          <a:p>
            <a:pPr marL="1099906" lvl="3" indent="-245138">
              <a:buFont typeface="Arial"/>
              <a:buChar char="•"/>
            </a:pPr>
            <a:r>
              <a:rPr lang="en-US" sz="1867" dirty="0">
                <a:latin typeface="Calibri" panose="020F0502020204030204" pitchFamily="34" charset="0"/>
              </a:rPr>
              <a:t>Systems Recovery</a:t>
            </a:r>
            <a:br>
              <a:rPr lang="en-US" sz="1867" dirty="0">
                <a:latin typeface="Calibri" panose="020F0502020204030204" pitchFamily="34" charset="0"/>
              </a:rPr>
            </a:br>
            <a:endParaRPr lang="en-US" sz="1867" dirty="0">
              <a:latin typeface="Calibri" panose="020F0502020204030204" pitchFamily="34" charset="0"/>
            </a:endParaRPr>
          </a:p>
          <a:p>
            <a:pPr marL="795090" lvl="2" indent="-245138">
              <a:buFont typeface="Arial"/>
              <a:buChar char="•"/>
            </a:pPr>
            <a:r>
              <a:rPr lang="en-US" sz="1867" b="1" dirty="0">
                <a:latin typeface="Calibri" panose="020F0502020204030204" pitchFamily="34" charset="0"/>
              </a:rPr>
              <a:t>Program </a:t>
            </a:r>
            <a:r>
              <a:rPr lang="en-US" sz="1867" dirty="0">
                <a:latin typeface="Calibri" panose="020F0502020204030204" pitchFamily="34" charset="0"/>
              </a:rPr>
              <a:t>content provides the deeper program, policy and process information required by auditors</a:t>
            </a:r>
          </a:p>
          <a:p>
            <a:pPr marL="1099906" lvl="3" indent="-245138">
              <a:buFont typeface="Arial"/>
              <a:buChar char="•"/>
            </a:pPr>
            <a:r>
              <a:rPr lang="en-US" sz="1867" dirty="0">
                <a:latin typeface="Calibri" panose="020F0502020204030204" pitchFamily="34" charset="0"/>
              </a:rPr>
              <a:t>Plan validation and maintenance</a:t>
            </a:r>
          </a:p>
          <a:p>
            <a:pPr marL="1099906" lvl="3" indent="-245138">
              <a:buFont typeface="Arial"/>
              <a:buChar char="•"/>
            </a:pPr>
            <a:r>
              <a:rPr lang="en-US" sz="1867" dirty="0">
                <a:latin typeface="Calibri" panose="020F0502020204030204" pitchFamily="34" charset="0"/>
              </a:rPr>
              <a:t>Business Impact Assessment (BIA)</a:t>
            </a:r>
          </a:p>
          <a:p>
            <a:pPr marL="1099906" lvl="3" indent="-245138">
              <a:buFont typeface="Arial"/>
              <a:buChar char="•"/>
            </a:pPr>
            <a:r>
              <a:rPr lang="en-US" sz="1867" dirty="0">
                <a:latin typeface="Calibri" panose="020F0502020204030204" pitchFamily="34" charset="0"/>
              </a:rPr>
              <a:t>Risk Assessment</a:t>
            </a:r>
          </a:p>
          <a:p>
            <a:pPr marL="1099906" lvl="3" indent="-245138">
              <a:buFont typeface="Arial"/>
              <a:buChar char="•"/>
            </a:pPr>
            <a:r>
              <a:rPr lang="en-US" sz="1867" dirty="0">
                <a:latin typeface="Calibri" panose="020F0502020204030204" pitchFamily="34" charset="0"/>
              </a:rPr>
              <a:t>Business Continuity Policies</a:t>
            </a:r>
            <a:endParaRPr lang="en-US" sz="1200" dirty="0"/>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357715" cy="966073"/>
            <a:chOff x="0" y="0"/>
            <a:chExt cx="1913890" cy="5168795"/>
          </a:xfrm>
        </p:grpSpPr>
        <p:sp>
          <p:nvSpPr>
            <p:cNvPr id="3" name="Freeform 3"/>
            <p:cNvSpPr/>
            <p:nvPr/>
          </p:nvSpPr>
          <p:spPr>
            <a:xfrm>
              <a:off x="0" y="0"/>
              <a:ext cx="1913890" cy="5168795"/>
            </a:xfrm>
            <a:custGeom>
              <a:avLst/>
              <a:gdLst/>
              <a:ahLst/>
              <a:cxnLst/>
              <a:rect l="l" t="t" r="r" b="b"/>
              <a:pathLst>
                <a:path w="1913890" h="5168795">
                  <a:moveTo>
                    <a:pt x="0" y="0"/>
                  </a:moveTo>
                  <a:lnTo>
                    <a:pt x="1913890" y="0"/>
                  </a:lnTo>
                  <a:lnTo>
                    <a:pt x="1913890" y="5168795"/>
                  </a:lnTo>
                  <a:lnTo>
                    <a:pt x="0" y="5168795"/>
                  </a:lnTo>
                  <a:close/>
                </a:path>
              </a:pathLst>
            </a:custGeom>
            <a:solidFill>
              <a:srgbClr val="F16B17"/>
            </a:solidFill>
          </p:spPr>
          <p:txBody>
            <a:bodyPr/>
            <a:lstStyle/>
            <a:p>
              <a:endParaRPr lang="en-US"/>
            </a:p>
          </p:txBody>
        </p:sp>
      </p:grpSp>
      <p:grpSp>
        <p:nvGrpSpPr>
          <p:cNvPr id="4" name="Group 4"/>
          <p:cNvGrpSpPr/>
          <p:nvPr/>
        </p:nvGrpSpPr>
        <p:grpSpPr>
          <a:xfrm>
            <a:off x="487882" y="99793"/>
            <a:ext cx="5230282" cy="789207"/>
            <a:chOff x="0" y="0"/>
            <a:chExt cx="27983654" cy="4222504"/>
          </a:xfrm>
        </p:grpSpPr>
        <p:sp>
          <p:nvSpPr>
            <p:cNvPr id="5" name="Freeform 5"/>
            <p:cNvSpPr/>
            <p:nvPr/>
          </p:nvSpPr>
          <p:spPr>
            <a:xfrm>
              <a:off x="0" y="0"/>
              <a:ext cx="27983653" cy="4222504"/>
            </a:xfrm>
            <a:custGeom>
              <a:avLst/>
              <a:gdLst/>
              <a:ahLst/>
              <a:cxnLst/>
              <a:rect l="l" t="t" r="r" b="b"/>
              <a:pathLst>
                <a:path w="27983653" h="4222504">
                  <a:moveTo>
                    <a:pt x="0" y="0"/>
                  </a:moveTo>
                  <a:lnTo>
                    <a:pt x="27983653" y="0"/>
                  </a:lnTo>
                  <a:lnTo>
                    <a:pt x="27983653" y="4222504"/>
                  </a:lnTo>
                  <a:lnTo>
                    <a:pt x="0" y="4222504"/>
                  </a:lnTo>
                  <a:close/>
                </a:path>
              </a:pathLst>
            </a:custGeom>
            <a:solidFill>
              <a:srgbClr val="193569"/>
            </a:solidFill>
          </p:spPr>
          <p:txBody>
            <a:bodyPr/>
            <a:lstStyle/>
            <a:p>
              <a:endParaRPr lang="en-US"/>
            </a:p>
          </p:txBody>
        </p:sp>
      </p:grpSp>
      <p:sp>
        <p:nvSpPr>
          <p:cNvPr id="7" name="TextBox 7"/>
          <p:cNvSpPr txBox="1"/>
          <p:nvPr/>
        </p:nvSpPr>
        <p:spPr>
          <a:xfrm>
            <a:off x="357716" y="1459920"/>
            <a:ext cx="7863495" cy="4022511"/>
          </a:xfrm>
          <a:prstGeom prst="rect">
            <a:avLst/>
          </a:prstGeom>
        </p:spPr>
        <p:txBody>
          <a:bodyPr wrap="square" lIns="0" tIns="0" rIns="0" bIns="0" rtlCol="0" anchor="t">
            <a:spAutoFit/>
          </a:bodyPr>
          <a:lstStyle/>
          <a:p>
            <a:pPr marL="490275" lvl="1" indent="-245138">
              <a:buFont typeface="Arial"/>
              <a:buChar char="•"/>
            </a:pPr>
            <a:r>
              <a:rPr lang="en-US" sz="1867" dirty="0"/>
              <a:t>Organizations and Leadership who have been touched by disaster know the importance of:</a:t>
            </a:r>
            <a:br>
              <a:rPr lang="en-US" sz="1867" dirty="0"/>
            </a:br>
            <a:endParaRPr lang="en-US" sz="1867" dirty="0"/>
          </a:p>
          <a:p>
            <a:pPr marL="795090" lvl="2" indent="-245138">
              <a:buFont typeface="Arial"/>
              <a:buChar char="•"/>
            </a:pPr>
            <a:r>
              <a:rPr lang="en-US" sz="1867" dirty="0">
                <a:latin typeface="Calibri" panose="020F0502020204030204" pitchFamily="34" charset="0"/>
                <a:ea typeface="Calibri" panose="020F0502020204030204" pitchFamily="34" charset="0"/>
              </a:rPr>
              <a:t>Having critical information assembled and readily available when you need it most</a:t>
            </a:r>
            <a:br>
              <a:rPr lang="en-US" sz="1867" dirty="0">
                <a:latin typeface="Calibri" panose="020F0502020204030204" pitchFamily="34" charset="0"/>
                <a:ea typeface="Calibri" panose="020F0502020204030204" pitchFamily="34" charset="0"/>
              </a:rPr>
            </a:br>
            <a:endParaRPr lang="en-US" sz="1867" dirty="0">
              <a:latin typeface="Calibri" panose="020F0502020204030204" pitchFamily="34" charset="0"/>
              <a:ea typeface="Calibri" panose="020F0502020204030204" pitchFamily="34" charset="0"/>
            </a:endParaRPr>
          </a:p>
          <a:p>
            <a:pPr marL="795090" lvl="2" indent="-245138">
              <a:buFont typeface="Arial"/>
              <a:buChar char="•"/>
            </a:pPr>
            <a:r>
              <a:rPr lang="en-US" sz="1867" dirty="0">
                <a:latin typeface="Calibri" panose="020F0502020204030204" pitchFamily="34" charset="0"/>
              </a:rPr>
              <a:t>Allowing authorized staff to securely access, view, print and update plan content from any internet connection at any time </a:t>
            </a:r>
            <a:br>
              <a:rPr lang="en-US" sz="1867" dirty="0">
                <a:latin typeface="Calibri" panose="020F0502020204030204" pitchFamily="34" charset="0"/>
              </a:rPr>
            </a:br>
            <a:endParaRPr lang="en-US" sz="1867" dirty="0">
              <a:latin typeface="Calibri" panose="020F0502020204030204" pitchFamily="34" charset="0"/>
            </a:endParaRPr>
          </a:p>
          <a:p>
            <a:pPr marL="795090" lvl="2" indent="-245138">
              <a:buFont typeface="Arial"/>
              <a:buChar char="•"/>
            </a:pPr>
            <a:r>
              <a:rPr lang="en-US" sz="1867" dirty="0">
                <a:latin typeface="Calibri" panose="020F0502020204030204" pitchFamily="34" charset="0"/>
              </a:rPr>
              <a:t>Providing reference and direction for departments, management, and staff, during and after an event</a:t>
            </a:r>
          </a:p>
          <a:p>
            <a:pPr marL="245138" lvl="1"/>
            <a:br>
              <a:rPr lang="en-US" sz="1867" dirty="0">
                <a:latin typeface="Calibri" panose="020F0502020204030204" pitchFamily="34" charset="0"/>
              </a:rPr>
            </a:br>
            <a:br>
              <a:rPr lang="en-US" sz="1867" dirty="0">
                <a:latin typeface="Calibri" panose="020F0502020204030204" pitchFamily="34" charset="0"/>
              </a:rPr>
            </a:br>
            <a:endParaRPr lang="en-US" sz="1867" dirty="0">
              <a:latin typeface="Calibri" panose="020F0502020204030204" pitchFamily="34" charset="0"/>
            </a:endParaRPr>
          </a:p>
        </p:txBody>
      </p:sp>
      <p:sp>
        <p:nvSpPr>
          <p:cNvPr id="8" name="TextBox 8"/>
          <p:cNvSpPr txBox="1"/>
          <p:nvPr/>
        </p:nvSpPr>
        <p:spPr>
          <a:xfrm>
            <a:off x="346673" y="305357"/>
            <a:ext cx="5512703" cy="436017"/>
          </a:xfrm>
          <a:prstGeom prst="rect">
            <a:avLst/>
          </a:prstGeom>
        </p:spPr>
        <p:txBody>
          <a:bodyPr lIns="0" tIns="0" rIns="0" bIns="0" rtlCol="0" anchor="t">
            <a:spAutoFit/>
          </a:bodyPr>
          <a:lstStyle/>
          <a:p>
            <a:pPr algn="ctr">
              <a:lnSpc>
                <a:spcPts val="3193"/>
              </a:lnSpc>
            </a:pPr>
            <a:r>
              <a:rPr lang="en-US" sz="3334" dirty="0">
                <a:solidFill>
                  <a:schemeClr val="bg1"/>
                </a:solidFill>
              </a:rPr>
              <a:t>Why Use RecoveryPro?</a:t>
            </a:r>
            <a:endParaRPr lang="en-US" sz="3334" dirty="0">
              <a:solidFill>
                <a:schemeClr val="bg1"/>
              </a:solidFill>
              <a:latin typeface="Archivo Black"/>
            </a:endParaRPr>
          </a:p>
        </p:txBody>
      </p:sp>
      <p:pic>
        <p:nvPicPr>
          <p:cNvPr id="9" name="Picture 8">
            <a:extLst>
              <a:ext uri="{FF2B5EF4-FFF2-40B4-BE49-F238E27FC236}">
                <a16:creationId xmlns:a16="http://schemas.microsoft.com/office/drawing/2014/main" id="{8AA96E30-36C3-4813-AEA9-DD163AB4E953}"/>
              </a:ext>
            </a:extLst>
          </p:cNvPr>
          <p:cNvPicPr>
            <a:picLocks noChangeAspect="1"/>
          </p:cNvPicPr>
          <p:nvPr/>
        </p:nvPicPr>
        <p:blipFill>
          <a:blip r:embed="rId2"/>
          <a:stretch>
            <a:fillRect/>
          </a:stretch>
        </p:blipFill>
        <p:spPr>
          <a:xfrm>
            <a:off x="8384116" y="460342"/>
            <a:ext cx="3202813" cy="2047421"/>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2C4F943-9EFF-4A7D-987E-CDC13FBBEE66}"/>
              </a:ext>
            </a:extLst>
          </p:cNvPr>
          <p:cNvPicPr>
            <a:picLocks noChangeAspect="1"/>
          </p:cNvPicPr>
          <p:nvPr/>
        </p:nvPicPr>
        <p:blipFill>
          <a:blip r:embed="rId3"/>
          <a:stretch>
            <a:fillRect/>
          </a:stretch>
        </p:blipFill>
        <p:spPr>
          <a:xfrm>
            <a:off x="4161924" y="5040645"/>
            <a:ext cx="3112481" cy="1817355"/>
          </a:xfrm>
          <a:prstGeom prst="rect">
            <a:avLst/>
          </a:prstGeom>
        </p:spPr>
      </p:pic>
    </p:spTree>
    <p:extLst>
      <p:ext uri="{BB962C8B-B14F-4D97-AF65-F5344CB8AC3E}">
        <p14:creationId xmlns:p14="http://schemas.microsoft.com/office/powerpoint/2010/main" val="166346087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357715" cy="966073"/>
            <a:chOff x="0" y="0"/>
            <a:chExt cx="1913890" cy="5168795"/>
          </a:xfrm>
        </p:grpSpPr>
        <p:sp>
          <p:nvSpPr>
            <p:cNvPr id="3" name="Freeform 3"/>
            <p:cNvSpPr/>
            <p:nvPr/>
          </p:nvSpPr>
          <p:spPr>
            <a:xfrm>
              <a:off x="0" y="0"/>
              <a:ext cx="1913890" cy="5168795"/>
            </a:xfrm>
            <a:custGeom>
              <a:avLst/>
              <a:gdLst/>
              <a:ahLst/>
              <a:cxnLst/>
              <a:rect l="l" t="t" r="r" b="b"/>
              <a:pathLst>
                <a:path w="1913890" h="5168795">
                  <a:moveTo>
                    <a:pt x="0" y="0"/>
                  </a:moveTo>
                  <a:lnTo>
                    <a:pt x="1913890" y="0"/>
                  </a:lnTo>
                  <a:lnTo>
                    <a:pt x="1913890" y="5168795"/>
                  </a:lnTo>
                  <a:lnTo>
                    <a:pt x="0" y="5168795"/>
                  </a:lnTo>
                  <a:close/>
                </a:path>
              </a:pathLst>
            </a:custGeom>
            <a:solidFill>
              <a:srgbClr val="F16B17"/>
            </a:solidFill>
          </p:spPr>
          <p:txBody>
            <a:bodyPr/>
            <a:lstStyle/>
            <a:p>
              <a:endParaRPr lang="en-US"/>
            </a:p>
          </p:txBody>
        </p:sp>
      </p:grpSp>
      <p:grpSp>
        <p:nvGrpSpPr>
          <p:cNvPr id="4" name="Group 4"/>
          <p:cNvGrpSpPr/>
          <p:nvPr/>
        </p:nvGrpSpPr>
        <p:grpSpPr>
          <a:xfrm>
            <a:off x="487882" y="99793"/>
            <a:ext cx="5230282" cy="789207"/>
            <a:chOff x="0" y="0"/>
            <a:chExt cx="27983654" cy="4222504"/>
          </a:xfrm>
        </p:grpSpPr>
        <p:sp>
          <p:nvSpPr>
            <p:cNvPr id="5" name="Freeform 5"/>
            <p:cNvSpPr/>
            <p:nvPr/>
          </p:nvSpPr>
          <p:spPr>
            <a:xfrm>
              <a:off x="0" y="0"/>
              <a:ext cx="27983653" cy="4222504"/>
            </a:xfrm>
            <a:custGeom>
              <a:avLst/>
              <a:gdLst/>
              <a:ahLst/>
              <a:cxnLst/>
              <a:rect l="l" t="t" r="r" b="b"/>
              <a:pathLst>
                <a:path w="27983653" h="4222504">
                  <a:moveTo>
                    <a:pt x="0" y="0"/>
                  </a:moveTo>
                  <a:lnTo>
                    <a:pt x="27983653" y="0"/>
                  </a:lnTo>
                  <a:lnTo>
                    <a:pt x="27983653" y="4222504"/>
                  </a:lnTo>
                  <a:lnTo>
                    <a:pt x="0" y="4222504"/>
                  </a:lnTo>
                  <a:close/>
                </a:path>
              </a:pathLst>
            </a:custGeom>
            <a:solidFill>
              <a:srgbClr val="193569"/>
            </a:solidFill>
          </p:spPr>
          <p:txBody>
            <a:bodyPr/>
            <a:lstStyle/>
            <a:p>
              <a:endParaRPr lang="en-US"/>
            </a:p>
          </p:txBody>
        </p:sp>
      </p:grpSp>
      <p:sp>
        <p:nvSpPr>
          <p:cNvPr id="7" name="TextBox 7"/>
          <p:cNvSpPr txBox="1"/>
          <p:nvPr/>
        </p:nvSpPr>
        <p:spPr>
          <a:xfrm>
            <a:off x="357716" y="1082416"/>
            <a:ext cx="11478685" cy="6608412"/>
          </a:xfrm>
          <a:prstGeom prst="rect">
            <a:avLst/>
          </a:prstGeom>
        </p:spPr>
        <p:txBody>
          <a:bodyPr wrap="square" lIns="0" tIns="0" rIns="0" bIns="0" rtlCol="0" anchor="t">
            <a:spAutoFit/>
          </a:bodyPr>
          <a:lstStyle/>
          <a:p>
            <a:pPr marL="490275" lvl="1" indent="-245138">
              <a:buFont typeface="Arial"/>
              <a:buChar char="•"/>
            </a:pPr>
            <a:r>
              <a:rPr lang="en-US" sz="1867" dirty="0">
                <a:latin typeface="Calibri" panose="020F0502020204030204" pitchFamily="34" charset="0"/>
              </a:rPr>
              <a:t>The </a:t>
            </a:r>
            <a:r>
              <a:rPr lang="en-US" sz="1867" b="1" dirty="0">
                <a:latin typeface="Calibri" panose="020F0502020204030204" pitchFamily="34" charset="0"/>
              </a:rPr>
              <a:t>content </a:t>
            </a:r>
            <a:r>
              <a:rPr lang="en-US" sz="1867" dirty="0">
                <a:latin typeface="Calibri" panose="020F0502020204030204" pitchFamily="34" charset="0"/>
              </a:rPr>
              <a:t>is based on FFIEC guidance.  It was developed by a 20+ year </a:t>
            </a:r>
            <a:br>
              <a:rPr lang="en-US" sz="1867" dirty="0">
                <a:latin typeface="Calibri" panose="020F0502020204030204" pitchFamily="34" charset="0"/>
              </a:rPr>
            </a:br>
            <a:r>
              <a:rPr lang="en-US" sz="1867" dirty="0">
                <a:latin typeface="Calibri" panose="020F0502020204030204" pitchFamily="34" charset="0"/>
              </a:rPr>
              <a:t>Business Continuity veteran and has been fully vetted with multiple State and NCUA auditors.</a:t>
            </a:r>
            <a:br>
              <a:rPr lang="en-US" sz="1867" dirty="0">
                <a:latin typeface="Calibri" panose="020F0502020204030204" pitchFamily="34" charset="0"/>
              </a:rPr>
            </a:br>
            <a:r>
              <a:rPr lang="en-US" sz="1867" dirty="0">
                <a:latin typeface="Calibri" panose="020F0502020204030204" pitchFamily="34" charset="0"/>
              </a:rPr>
              <a:t> </a:t>
            </a:r>
          </a:p>
          <a:p>
            <a:pPr marL="490275" lvl="1" indent="-245138">
              <a:buFont typeface="Arial"/>
              <a:buChar char="•"/>
            </a:pPr>
            <a:r>
              <a:rPr lang="en-US" sz="1867" b="1" dirty="0">
                <a:latin typeface="Calibri" panose="020F0502020204030204" pitchFamily="34" charset="0"/>
              </a:rPr>
              <a:t>Publishing </a:t>
            </a:r>
            <a:r>
              <a:rPr lang="en-US" sz="1867" dirty="0">
                <a:latin typeface="Calibri" panose="020F0502020204030204" pitchFamily="34" charset="0"/>
              </a:rPr>
              <a:t>options allow the CU to separate content into action content (by location, staff positions, etc.) and into the deeper program, policy and process information required by auditors.</a:t>
            </a:r>
            <a:br>
              <a:rPr lang="en-US" sz="1867" dirty="0">
                <a:latin typeface="Calibri" panose="020F0502020204030204" pitchFamily="34" charset="0"/>
              </a:rPr>
            </a:br>
            <a:r>
              <a:rPr lang="en-US" sz="1867" dirty="0">
                <a:latin typeface="Calibri" panose="020F0502020204030204" pitchFamily="34" charset="0"/>
              </a:rPr>
              <a:t> </a:t>
            </a:r>
          </a:p>
          <a:p>
            <a:pPr marL="490275" lvl="1" indent="-245138">
              <a:buFont typeface="Arial"/>
              <a:buChar char="•"/>
            </a:pPr>
            <a:r>
              <a:rPr lang="en-US" sz="1867" b="1" dirty="0">
                <a:latin typeface="Calibri" panose="020F0502020204030204" pitchFamily="34" charset="0"/>
              </a:rPr>
              <a:t>Access </a:t>
            </a:r>
            <a:r>
              <a:rPr lang="en-US" sz="1867" dirty="0">
                <a:latin typeface="Calibri" panose="020F0502020204030204" pitchFamily="34" charset="0"/>
              </a:rPr>
              <a:t>for individual users can be tailored to provide specific viewing rights and administrative functions to authorized staff.</a:t>
            </a:r>
            <a:br>
              <a:rPr lang="en-US" sz="1867" dirty="0">
                <a:latin typeface="Calibri" panose="020F0502020204030204" pitchFamily="34" charset="0"/>
              </a:rPr>
            </a:br>
            <a:r>
              <a:rPr lang="en-US" sz="1867" dirty="0">
                <a:latin typeface="Calibri" panose="020F0502020204030204" pitchFamily="34" charset="0"/>
              </a:rPr>
              <a:t> </a:t>
            </a:r>
          </a:p>
          <a:p>
            <a:pPr marL="490275" lvl="1" indent="-245138">
              <a:buFont typeface="Arial"/>
              <a:buChar char="•"/>
            </a:pPr>
            <a:r>
              <a:rPr lang="en-US" sz="1867" dirty="0">
                <a:latin typeface="Calibri" panose="020F0502020204030204" pitchFamily="34" charset="0"/>
              </a:rPr>
              <a:t>The </a:t>
            </a:r>
            <a:r>
              <a:rPr lang="en-US" sz="1867" b="1" dirty="0">
                <a:latin typeface="Calibri" panose="020F0502020204030204" pitchFamily="34" charset="0"/>
              </a:rPr>
              <a:t>Assignment </a:t>
            </a:r>
            <a:r>
              <a:rPr lang="en-US" sz="1867" dirty="0">
                <a:latin typeface="Calibri" panose="020F0502020204030204" pitchFamily="34" charset="0"/>
              </a:rPr>
              <a:t>feature keeps plan creation, review, and maintenance on schedule </a:t>
            </a:r>
            <a:br>
              <a:rPr lang="en-US" sz="1867" dirty="0">
                <a:latin typeface="Calibri" panose="020F0502020204030204" pitchFamily="34" charset="0"/>
              </a:rPr>
            </a:br>
            <a:r>
              <a:rPr lang="en-US" sz="1867" dirty="0">
                <a:latin typeface="Calibri" panose="020F0502020204030204" pitchFamily="34" charset="0"/>
              </a:rPr>
              <a:t>and helps your staff remain engaged with the BCP process. </a:t>
            </a:r>
            <a:br>
              <a:rPr lang="en-US" sz="1867" dirty="0">
                <a:latin typeface="Calibri" panose="020F0502020204030204" pitchFamily="34" charset="0"/>
              </a:rPr>
            </a:br>
            <a:r>
              <a:rPr lang="en-US" sz="1867" dirty="0">
                <a:latin typeface="Calibri" panose="020F0502020204030204" pitchFamily="34" charset="0"/>
              </a:rPr>
              <a:t> </a:t>
            </a:r>
          </a:p>
          <a:p>
            <a:pPr marL="490275" lvl="1" indent="-245138">
              <a:buFont typeface="Arial"/>
              <a:buChar char="•"/>
            </a:pPr>
            <a:r>
              <a:rPr lang="en-US" sz="1867" b="1" dirty="0">
                <a:latin typeface="Calibri" panose="020F0502020204030204" pitchFamily="34" charset="0"/>
              </a:rPr>
              <a:t>Auditing tools </a:t>
            </a:r>
            <a:r>
              <a:rPr lang="en-US" sz="1867" dirty="0">
                <a:latin typeface="Calibri" panose="020F0502020204030204" pitchFamily="34" charset="0"/>
              </a:rPr>
              <a:t>provide a record of changes and updates to the plan.</a:t>
            </a:r>
            <a:br>
              <a:rPr lang="en-US" sz="1867" dirty="0">
                <a:latin typeface="Calibri" panose="020F0502020204030204" pitchFamily="34" charset="0"/>
              </a:rPr>
            </a:br>
            <a:endParaRPr lang="en-US" sz="1867" dirty="0">
              <a:latin typeface="Calibri" panose="020F0502020204030204" pitchFamily="34" charset="0"/>
            </a:endParaRPr>
          </a:p>
          <a:p>
            <a:pPr marL="490275" lvl="1" indent="-245138">
              <a:buFont typeface="Arial"/>
              <a:buChar char="•"/>
            </a:pPr>
            <a:r>
              <a:rPr lang="en-US" sz="1867" dirty="0">
                <a:latin typeface="Calibri" panose="020F0502020204030204" pitchFamily="34" charset="0"/>
              </a:rPr>
              <a:t>Supplemental </a:t>
            </a:r>
            <a:r>
              <a:rPr lang="en-US" sz="1867" b="1" dirty="0">
                <a:latin typeface="Calibri" panose="020F0502020204030204" pitchFamily="34" charset="0"/>
              </a:rPr>
              <a:t>resources </a:t>
            </a:r>
            <a:r>
              <a:rPr lang="en-US" sz="1867" dirty="0">
                <a:latin typeface="Calibri" panose="020F0502020204030204" pitchFamily="34" charset="0"/>
              </a:rPr>
              <a:t>can be uploaded by the credit union for authorized staff </a:t>
            </a:r>
            <a:br>
              <a:rPr lang="en-US" sz="1867" dirty="0">
                <a:latin typeface="Calibri" panose="020F0502020204030204" pitchFamily="34" charset="0"/>
              </a:rPr>
            </a:br>
            <a:r>
              <a:rPr lang="en-US" sz="1867" dirty="0">
                <a:latin typeface="Calibri" panose="020F0502020204030204" pitchFamily="34" charset="0"/>
              </a:rPr>
              <a:t>to view or download</a:t>
            </a:r>
            <a:br>
              <a:rPr lang="en-US" sz="1867" dirty="0">
                <a:latin typeface="Calibri" panose="020F0502020204030204" pitchFamily="34" charset="0"/>
              </a:rPr>
            </a:br>
            <a:endParaRPr lang="en-US" sz="1867" dirty="0">
              <a:latin typeface="Calibri" panose="020F0502020204030204" pitchFamily="34" charset="0"/>
            </a:endParaRPr>
          </a:p>
          <a:p>
            <a:pPr marL="490275" lvl="1" indent="-245138">
              <a:buFont typeface="Arial"/>
              <a:buChar char="•"/>
            </a:pPr>
            <a:r>
              <a:rPr lang="en-US" sz="1867" dirty="0">
                <a:latin typeface="Calibri" panose="020F0502020204030204" pitchFamily="34" charset="0"/>
              </a:rPr>
              <a:t>The RecoveryPro </a:t>
            </a:r>
            <a:r>
              <a:rPr lang="en-US" sz="1867" b="1" dirty="0">
                <a:latin typeface="Calibri" panose="020F0502020204030204" pitchFamily="34" charset="0"/>
              </a:rPr>
              <a:t>technology </a:t>
            </a:r>
            <a:r>
              <a:rPr lang="en-US" sz="1867" dirty="0">
                <a:latin typeface="Calibri" panose="020F0502020204030204" pitchFamily="34" charset="0"/>
              </a:rPr>
              <a:t>was completely rebuilt in September 2021 provides </a:t>
            </a:r>
            <a:br>
              <a:rPr lang="en-US" sz="1867" dirty="0">
                <a:latin typeface="Calibri" panose="020F0502020204030204" pitchFamily="34" charset="0"/>
              </a:rPr>
            </a:br>
            <a:r>
              <a:rPr lang="en-US" sz="1867" dirty="0">
                <a:latin typeface="Calibri" panose="020F0502020204030204" pitchFamily="34" charset="0"/>
              </a:rPr>
              <a:t>an easy-to-use interface to develop, evolve, store, and access the plan. </a:t>
            </a:r>
          </a:p>
          <a:p>
            <a:pPr marL="490275" lvl="1" indent="-245138">
              <a:buFont typeface="Arial"/>
              <a:buChar char="•"/>
            </a:pPr>
            <a:endParaRPr lang="en-US" sz="1867" dirty="0">
              <a:latin typeface="Calibri" panose="020F0502020204030204" pitchFamily="34" charset="0"/>
            </a:endParaRPr>
          </a:p>
          <a:p>
            <a:pPr marL="245138" lvl="1"/>
            <a:br>
              <a:rPr lang="en-US" sz="1867" dirty="0">
                <a:latin typeface="Calibri" panose="020F0502020204030204" pitchFamily="34" charset="0"/>
              </a:rPr>
            </a:br>
            <a:br>
              <a:rPr lang="en-US" sz="1867" dirty="0">
                <a:latin typeface="Calibri" panose="020F0502020204030204" pitchFamily="34" charset="0"/>
              </a:rPr>
            </a:br>
            <a:endParaRPr lang="en-US" sz="1867" dirty="0">
              <a:latin typeface="Calibri" panose="020F0502020204030204" pitchFamily="34" charset="0"/>
            </a:endParaRPr>
          </a:p>
        </p:txBody>
      </p:sp>
      <p:sp>
        <p:nvSpPr>
          <p:cNvPr id="8" name="TextBox 8"/>
          <p:cNvSpPr txBox="1"/>
          <p:nvPr/>
        </p:nvSpPr>
        <p:spPr>
          <a:xfrm>
            <a:off x="346673" y="305357"/>
            <a:ext cx="5512703" cy="436017"/>
          </a:xfrm>
          <a:prstGeom prst="rect">
            <a:avLst/>
          </a:prstGeom>
        </p:spPr>
        <p:txBody>
          <a:bodyPr lIns="0" tIns="0" rIns="0" bIns="0" rtlCol="0" anchor="t">
            <a:spAutoFit/>
          </a:bodyPr>
          <a:lstStyle/>
          <a:p>
            <a:pPr algn="ctr">
              <a:lnSpc>
                <a:spcPts val="3193"/>
              </a:lnSpc>
            </a:pPr>
            <a:r>
              <a:rPr lang="en-US" sz="3334" dirty="0">
                <a:solidFill>
                  <a:schemeClr val="bg1"/>
                </a:solidFill>
              </a:rPr>
              <a:t>Features Overview</a:t>
            </a:r>
            <a:endParaRPr lang="en-US" sz="3334" dirty="0">
              <a:solidFill>
                <a:schemeClr val="bg1"/>
              </a:solidFill>
              <a:latin typeface="Archivo Black"/>
            </a:endParaRPr>
          </a:p>
        </p:txBody>
      </p:sp>
      <p:pic>
        <p:nvPicPr>
          <p:cNvPr id="9" name="Picture 8">
            <a:extLst>
              <a:ext uri="{FF2B5EF4-FFF2-40B4-BE49-F238E27FC236}">
                <a16:creationId xmlns:a16="http://schemas.microsoft.com/office/drawing/2014/main" id="{1D54B149-4F7F-4C0F-A7A8-4D12E52D21DE}"/>
              </a:ext>
            </a:extLst>
          </p:cNvPr>
          <p:cNvPicPr>
            <a:picLocks noChangeAspect="1"/>
          </p:cNvPicPr>
          <p:nvPr/>
        </p:nvPicPr>
        <p:blipFill rotWithShape="1">
          <a:blip r:embed="rId2"/>
          <a:srcRect b="3587"/>
          <a:stretch/>
        </p:blipFill>
        <p:spPr>
          <a:xfrm>
            <a:off x="9852992" y="149001"/>
            <a:ext cx="1992337" cy="1727989"/>
          </a:xfrm>
          <a:prstGeom prst="rect">
            <a:avLst/>
          </a:prstGeom>
        </p:spPr>
      </p:pic>
      <p:pic>
        <p:nvPicPr>
          <p:cNvPr id="11" name="Picture 10">
            <a:extLst>
              <a:ext uri="{FF2B5EF4-FFF2-40B4-BE49-F238E27FC236}">
                <a16:creationId xmlns:a16="http://schemas.microsoft.com/office/drawing/2014/main" id="{7652836C-FFAB-4B57-9BEE-98D15EC49189}"/>
              </a:ext>
            </a:extLst>
          </p:cNvPr>
          <p:cNvPicPr>
            <a:picLocks noChangeAspect="1"/>
          </p:cNvPicPr>
          <p:nvPr/>
        </p:nvPicPr>
        <p:blipFill>
          <a:blip r:embed="rId3"/>
          <a:stretch>
            <a:fillRect/>
          </a:stretch>
        </p:blipFill>
        <p:spPr>
          <a:xfrm>
            <a:off x="9448800" y="3224001"/>
            <a:ext cx="2184400" cy="3300871"/>
          </a:xfrm>
          <a:prstGeom prst="rect">
            <a:avLst/>
          </a:prstGeom>
        </p:spPr>
      </p:pic>
      <p:sp>
        <p:nvSpPr>
          <p:cNvPr id="6" name="Rectangle 5">
            <a:extLst>
              <a:ext uri="{FF2B5EF4-FFF2-40B4-BE49-F238E27FC236}">
                <a16:creationId xmlns:a16="http://schemas.microsoft.com/office/drawing/2014/main" id="{42869C13-DFB5-4C1E-BC3C-3929019459AD}"/>
              </a:ext>
            </a:extLst>
          </p:cNvPr>
          <p:cNvSpPr/>
          <p:nvPr/>
        </p:nvSpPr>
        <p:spPr>
          <a:xfrm>
            <a:off x="812801" y="1082416"/>
            <a:ext cx="9040191" cy="581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Rectangle 11">
            <a:extLst>
              <a:ext uri="{FF2B5EF4-FFF2-40B4-BE49-F238E27FC236}">
                <a16:creationId xmlns:a16="http://schemas.microsoft.com/office/drawing/2014/main" id="{B37ECA2E-EAD8-4EC5-9081-04B7F368B47A}"/>
              </a:ext>
            </a:extLst>
          </p:cNvPr>
          <p:cNvSpPr/>
          <p:nvPr/>
        </p:nvSpPr>
        <p:spPr>
          <a:xfrm>
            <a:off x="812800" y="1945210"/>
            <a:ext cx="11032529" cy="581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3" name="Rectangle 12">
            <a:extLst>
              <a:ext uri="{FF2B5EF4-FFF2-40B4-BE49-F238E27FC236}">
                <a16:creationId xmlns:a16="http://schemas.microsoft.com/office/drawing/2014/main" id="{E33AD689-35B7-460A-AC65-8B4CD3695C2B}"/>
              </a:ext>
            </a:extLst>
          </p:cNvPr>
          <p:cNvSpPr/>
          <p:nvPr/>
        </p:nvSpPr>
        <p:spPr>
          <a:xfrm>
            <a:off x="807962" y="2773017"/>
            <a:ext cx="10418839" cy="581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Rectangle 13">
            <a:extLst>
              <a:ext uri="{FF2B5EF4-FFF2-40B4-BE49-F238E27FC236}">
                <a16:creationId xmlns:a16="http://schemas.microsoft.com/office/drawing/2014/main" id="{3B3F065C-771D-45D2-9826-4E7A71C85EE4}"/>
              </a:ext>
            </a:extLst>
          </p:cNvPr>
          <p:cNvSpPr/>
          <p:nvPr/>
        </p:nvSpPr>
        <p:spPr>
          <a:xfrm>
            <a:off x="824895" y="3635812"/>
            <a:ext cx="8065105" cy="581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5" name="Rectangle 14">
            <a:extLst>
              <a:ext uri="{FF2B5EF4-FFF2-40B4-BE49-F238E27FC236}">
                <a16:creationId xmlns:a16="http://schemas.microsoft.com/office/drawing/2014/main" id="{F9935B2D-4877-45B1-A7D8-9ADD0472184F}"/>
              </a:ext>
            </a:extLst>
          </p:cNvPr>
          <p:cNvSpPr/>
          <p:nvPr/>
        </p:nvSpPr>
        <p:spPr>
          <a:xfrm>
            <a:off x="800705" y="4385884"/>
            <a:ext cx="6666895" cy="581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Rectangle 15">
            <a:extLst>
              <a:ext uri="{FF2B5EF4-FFF2-40B4-BE49-F238E27FC236}">
                <a16:creationId xmlns:a16="http://schemas.microsoft.com/office/drawing/2014/main" id="{0447C7DC-3381-4217-A3F2-B36E44C61D0A}"/>
              </a:ext>
            </a:extLst>
          </p:cNvPr>
          <p:cNvSpPr/>
          <p:nvPr/>
        </p:nvSpPr>
        <p:spPr>
          <a:xfrm>
            <a:off x="824895" y="5083826"/>
            <a:ext cx="7861905" cy="581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Rectangle 16">
            <a:extLst>
              <a:ext uri="{FF2B5EF4-FFF2-40B4-BE49-F238E27FC236}">
                <a16:creationId xmlns:a16="http://schemas.microsoft.com/office/drawing/2014/main" id="{FFB52AAF-4646-4291-B8C7-A38D5FD26058}"/>
              </a:ext>
            </a:extLst>
          </p:cNvPr>
          <p:cNvSpPr/>
          <p:nvPr/>
        </p:nvSpPr>
        <p:spPr>
          <a:xfrm>
            <a:off x="781352" y="5900899"/>
            <a:ext cx="7861905" cy="581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204074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201337" y="713064"/>
            <a:ext cx="11702642" cy="6186309"/>
          </a:xfrm>
          <a:prstGeom prst="rect">
            <a:avLst/>
          </a:prstGeom>
          <a:noFill/>
        </p:spPr>
        <p:txBody>
          <a:bodyPr wrap="square" rtlCol="0">
            <a:spAutoFit/>
          </a:bodyPr>
          <a:lstStyle/>
          <a:p>
            <a:r>
              <a:rPr lang="en-US" b="1" dirty="0"/>
              <a:t>How we BCP</a:t>
            </a:r>
          </a:p>
          <a:p>
            <a:endParaRPr lang="en-US" dirty="0"/>
          </a:p>
          <a:p>
            <a:r>
              <a:rPr lang="en-US" dirty="0"/>
              <a:t>Areas of Focus – The Basics – </a:t>
            </a:r>
            <a:r>
              <a:rPr lang="en-US" b="1" dirty="0"/>
              <a:t>Processes </a:t>
            </a:r>
            <a:r>
              <a:rPr lang="en-US" dirty="0"/>
              <a:t>(</a:t>
            </a:r>
            <a:r>
              <a:rPr lang="en-US" dirty="0">
                <a:solidFill>
                  <a:srgbClr val="0070C0"/>
                </a:solidFill>
              </a:rPr>
              <a:t>Don’t be scared!</a:t>
            </a:r>
            <a:r>
              <a:rPr lang="en-US" dirty="0"/>
              <a:t>)</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Your Business Processes are the foundation on which your Business Continuity Plan is built.</a:t>
            </a:r>
            <a:r>
              <a:rPr lang="en-US" dirty="0"/>
              <a:t> </a:t>
            </a: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b="1" u="sng" dirty="0"/>
              <a:t>Process identification and workflow </a:t>
            </a:r>
            <a:r>
              <a:rPr lang="en-US" dirty="0"/>
              <a:t>– what are the business processes that we do each day, and how do we do them.</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b="1" u="sng" dirty="0"/>
              <a:t>Dependencies</a:t>
            </a:r>
            <a:r>
              <a:rPr lang="en-US" dirty="0"/>
              <a:t> – What are the things we need to make our business processes work each day (processes, forms, vital records, equipment, etc.)?</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b="1" u="sng" dirty="0"/>
              <a:t>Impact scoring</a:t>
            </a:r>
            <a:r>
              <a:rPr lang="en-US" b="1" dirty="0"/>
              <a:t> </a:t>
            </a:r>
            <a:r>
              <a:rPr lang="en-US" dirty="0"/>
              <a:t>- If something were to happen to our Facility, Systems, or People, how might these business processes be impacted, from a Customer, Financial, Legal/Regulatory, Reputational, or Data perspective? </a:t>
            </a:r>
          </a:p>
          <a:p>
            <a:pPr marL="742950" lvl="1" indent="-285750">
              <a:buFont typeface="Arial" panose="020B0604020202020204" pitchFamily="34" charset="0"/>
              <a:buChar char="•"/>
            </a:pPr>
            <a:endParaRPr lang="en-US" dirty="0"/>
          </a:p>
          <a:p>
            <a:pPr marL="1657350" lvl="3" indent="-285750">
              <a:buFont typeface="Arial" panose="020B0604020202020204" pitchFamily="34" charset="0"/>
              <a:buChar char="•"/>
            </a:pPr>
            <a:r>
              <a:rPr lang="en-US" b="1" u="sng" dirty="0"/>
              <a:t>Maximum Allowable Downtimes </a:t>
            </a:r>
            <a:r>
              <a:rPr lang="en-US" dirty="0"/>
              <a:t>(MAD) - Within those impact categories, where are the real pain points, and when do they become critical? </a:t>
            </a:r>
            <a:br>
              <a:rPr lang="en-US" dirty="0"/>
            </a:br>
            <a:endParaRPr lang="en-US" dirty="0"/>
          </a:p>
          <a:p>
            <a:pPr marL="742950" lvl="1" indent="-285750">
              <a:buFont typeface="Arial" panose="020B0604020202020204" pitchFamily="34" charset="0"/>
              <a:buChar char="•"/>
            </a:pPr>
            <a:r>
              <a:rPr lang="en-US" dirty="0"/>
              <a:t>The answers to these questions become your </a:t>
            </a:r>
            <a:r>
              <a:rPr lang="en-US" u="sng" dirty="0"/>
              <a:t>Business Impact Analysis </a:t>
            </a:r>
            <a:r>
              <a:rPr lang="en-US" dirty="0"/>
              <a:t>(</a:t>
            </a:r>
            <a:r>
              <a:rPr lang="en-US" b="1" dirty="0"/>
              <a:t>BIA</a:t>
            </a:r>
            <a:r>
              <a:rPr lang="en-US" dirty="0"/>
              <a:t>) and determine your </a:t>
            </a:r>
            <a:r>
              <a:rPr lang="en-US" u="sng" dirty="0"/>
              <a:t>Recovery Time Objectives </a:t>
            </a:r>
            <a:r>
              <a:rPr lang="en-US" dirty="0"/>
              <a:t>(</a:t>
            </a:r>
            <a:r>
              <a:rPr lang="en-US" b="1" dirty="0"/>
              <a:t>RTO</a:t>
            </a:r>
            <a:r>
              <a:rPr lang="en-US" dirty="0"/>
              <a:t>s) and </a:t>
            </a:r>
            <a:r>
              <a:rPr lang="en-US" u="sng" dirty="0"/>
              <a:t>Recovery Point Objectives </a:t>
            </a:r>
            <a:r>
              <a:rPr lang="en-US" dirty="0"/>
              <a:t>(</a:t>
            </a:r>
            <a:r>
              <a:rPr lang="en-US" b="1" dirty="0"/>
              <a:t>RPO</a:t>
            </a:r>
            <a:r>
              <a:rPr lang="en-US" dirty="0"/>
              <a:t>s) for your business processes.</a:t>
            </a:r>
          </a:p>
        </p:txBody>
      </p:sp>
      <p:pic>
        <p:nvPicPr>
          <p:cNvPr id="4" name="Picture 3" descr="A picture containing plant, grass&#10;&#10;Description automatically generated">
            <a:extLst>
              <a:ext uri="{FF2B5EF4-FFF2-40B4-BE49-F238E27FC236}">
                <a16:creationId xmlns:a16="http://schemas.microsoft.com/office/drawing/2014/main" id="{8D85C8B1-95A5-466C-8FFF-1D45A5162B7F}"/>
              </a:ext>
            </a:extLst>
          </p:cNvPr>
          <p:cNvPicPr>
            <a:picLocks noChangeAspect="1"/>
          </p:cNvPicPr>
          <p:nvPr/>
        </p:nvPicPr>
        <p:blipFill>
          <a:blip r:embed="rId2"/>
          <a:stretch>
            <a:fillRect/>
          </a:stretch>
        </p:blipFill>
        <p:spPr>
          <a:xfrm>
            <a:off x="3867150" y="-400328"/>
            <a:ext cx="8216900" cy="1818816"/>
          </a:xfrm>
          <a:prstGeom prst="rect">
            <a:avLst/>
          </a:prstGeom>
        </p:spPr>
      </p:pic>
      <p:sp>
        <p:nvSpPr>
          <p:cNvPr id="6" name="TextBox 5">
            <a:extLst>
              <a:ext uri="{FF2B5EF4-FFF2-40B4-BE49-F238E27FC236}">
                <a16:creationId xmlns:a16="http://schemas.microsoft.com/office/drawing/2014/main" id="{B7B4DE59-31E8-42BC-BA6D-672EC03580EB}"/>
              </a:ext>
            </a:extLst>
          </p:cNvPr>
          <p:cNvSpPr txBox="1"/>
          <p:nvPr/>
        </p:nvSpPr>
        <p:spPr>
          <a:xfrm>
            <a:off x="4890636" y="579025"/>
            <a:ext cx="6229350" cy="769441"/>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latin typeface="Jokerman" panose="04090605060D06020702" pitchFamily="82" charset="0"/>
              </a:rPr>
              <a:t>!!!  Weeds ALERT  !!!</a:t>
            </a:r>
          </a:p>
        </p:txBody>
      </p:sp>
    </p:spTree>
    <p:extLst>
      <p:ext uri="{BB962C8B-B14F-4D97-AF65-F5344CB8AC3E}">
        <p14:creationId xmlns:p14="http://schemas.microsoft.com/office/powerpoint/2010/main" val="807280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fade">
                                      <p:cBhvr>
                                        <p:cTn id="39" dur="500"/>
                                        <p:tgtEl>
                                          <p:spTgt spid="2">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fade">
                                      <p:cBhvr>
                                        <p:cTn id="44" dur="500"/>
                                        <p:tgtEl>
                                          <p:spTgt spid="2">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226503" y="713064"/>
            <a:ext cx="11857547" cy="6432530"/>
          </a:xfrm>
          <a:prstGeom prst="rect">
            <a:avLst/>
          </a:prstGeom>
          <a:noFill/>
        </p:spPr>
        <p:txBody>
          <a:bodyPr wrap="square" rtlCol="0">
            <a:spAutoFit/>
          </a:bodyPr>
          <a:lstStyle/>
          <a:p>
            <a:r>
              <a:rPr lang="en-US" b="1" dirty="0"/>
              <a:t>How we BCP</a:t>
            </a:r>
          </a:p>
          <a:p>
            <a:endParaRPr lang="en-US" dirty="0"/>
          </a:p>
          <a:p>
            <a:r>
              <a:rPr lang="en-US" dirty="0"/>
              <a:t>Areas of Focus – The Basics – </a:t>
            </a:r>
            <a:r>
              <a:rPr lang="en-US" b="1" dirty="0"/>
              <a:t>Processes </a:t>
            </a:r>
            <a:r>
              <a:rPr lang="en-US" dirty="0"/>
              <a:t>(</a:t>
            </a:r>
            <a:r>
              <a:rPr lang="en-US" dirty="0">
                <a:solidFill>
                  <a:srgbClr val="FF0000"/>
                </a:solidFill>
              </a:rPr>
              <a:t>How was THAT easy?</a:t>
            </a:r>
            <a:r>
              <a:rPr lang="en-US" dirty="0"/>
              <a:t>)</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Your Business Processes are the foundation on which your Business Continuity Plan is built. </a:t>
            </a:r>
            <a:endParaRPr lang="en-US" dirty="0">
              <a:solidFill>
                <a:srgbClr val="0070C0"/>
              </a:solidFill>
            </a:endParaRP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sz="1600" u="sng" dirty="0"/>
              <a:t>Process identification and workflow </a:t>
            </a:r>
            <a:endParaRPr lang="en-US" sz="1600" dirty="0"/>
          </a:p>
          <a:p>
            <a:pPr marL="1657350" lvl="3" indent="-285750">
              <a:buFont typeface="Arial" panose="020B0604020202020204" pitchFamily="34" charset="0"/>
              <a:buChar char="•"/>
            </a:pPr>
            <a:r>
              <a:rPr lang="en-US" sz="1600" dirty="0"/>
              <a:t>The ‘5x5 Rule’ – (</a:t>
            </a:r>
            <a:r>
              <a:rPr lang="en-US" sz="1600" dirty="0">
                <a:solidFill>
                  <a:srgbClr val="FF0000"/>
                </a:solidFill>
              </a:rPr>
              <a:t>more on that in a minute!</a:t>
            </a:r>
            <a:r>
              <a:rPr lang="en-US" sz="1600" dirty="0"/>
              <a:t>)</a:t>
            </a:r>
          </a:p>
          <a:p>
            <a:pPr marL="1657350" lvl="3" indent="-285750">
              <a:buFont typeface="Arial" panose="020B0604020202020204" pitchFamily="34" charset="0"/>
              <a:buChar char="•"/>
            </a:pPr>
            <a:r>
              <a:rPr lang="en-US" sz="1600" b="1" i="1" dirty="0"/>
              <a:t>RecoveryPro includes more than 40 model business processes</a:t>
            </a:r>
          </a:p>
          <a:p>
            <a:pPr marL="1200150" lvl="2" indent="-285750">
              <a:buFont typeface="Arial" panose="020B0604020202020204" pitchFamily="34" charset="0"/>
              <a:buChar char="•"/>
            </a:pPr>
            <a:endParaRPr lang="en-US" sz="1600" dirty="0"/>
          </a:p>
          <a:p>
            <a:pPr marL="1200150" lvl="2" indent="-285750">
              <a:buFont typeface="Arial" panose="020B0604020202020204" pitchFamily="34" charset="0"/>
              <a:buChar char="•"/>
            </a:pPr>
            <a:r>
              <a:rPr lang="en-US" sz="1600" u="sng" dirty="0"/>
              <a:t>Dependencies</a:t>
            </a:r>
            <a:r>
              <a:rPr lang="en-US" sz="1600" dirty="0"/>
              <a:t> – </a:t>
            </a:r>
          </a:p>
          <a:p>
            <a:pPr marL="1657350" lvl="3" indent="-285750">
              <a:buFont typeface="Arial" panose="020B0604020202020204" pitchFamily="34" charset="0"/>
              <a:buChar char="•"/>
            </a:pPr>
            <a:r>
              <a:rPr lang="en-US" sz="1600" dirty="0"/>
              <a:t>Yes or No questions (for most). </a:t>
            </a:r>
          </a:p>
          <a:p>
            <a:pPr marL="2114550" lvl="4" indent="-285750">
              <a:buFont typeface="Arial" panose="020B0604020202020204" pitchFamily="34" charset="0"/>
              <a:buChar char="•"/>
            </a:pPr>
            <a:r>
              <a:rPr lang="en-US" sz="1600" dirty="0"/>
              <a:t>If Yes, Why? </a:t>
            </a:r>
          </a:p>
          <a:p>
            <a:pPr marL="1200150" lvl="2" indent="-285750">
              <a:buFont typeface="Arial" panose="020B0604020202020204" pitchFamily="34" charset="0"/>
              <a:buChar char="•"/>
            </a:pPr>
            <a:endParaRPr lang="en-US" sz="1600" dirty="0"/>
          </a:p>
          <a:p>
            <a:pPr marL="1200150" lvl="2" indent="-285750">
              <a:buFont typeface="Arial" panose="020B0604020202020204" pitchFamily="34" charset="0"/>
              <a:buChar char="•"/>
            </a:pPr>
            <a:r>
              <a:rPr lang="en-US" sz="1600" u="sng" dirty="0"/>
              <a:t>Impact scoring</a:t>
            </a:r>
            <a:r>
              <a:rPr lang="en-US" sz="1600" dirty="0"/>
              <a:t> – </a:t>
            </a:r>
          </a:p>
          <a:p>
            <a:pPr marL="1657350" lvl="3" indent="-285750">
              <a:buFont typeface="Arial" panose="020B0604020202020204" pitchFamily="34" charset="0"/>
              <a:buChar char="•"/>
            </a:pPr>
            <a:r>
              <a:rPr lang="en-US" sz="1600" dirty="0"/>
              <a:t>12 Yes or No Questions </a:t>
            </a:r>
          </a:p>
          <a:p>
            <a:pPr lvl="1"/>
            <a:endParaRPr lang="en-US" sz="1600" dirty="0"/>
          </a:p>
          <a:p>
            <a:pPr marL="2114550" lvl="4" indent="-285750">
              <a:buFont typeface="Arial" panose="020B0604020202020204" pitchFamily="34" charset="0"/>
              <a:buChar char="•"/>
            </a:pPr>
            <a:r>
              <a:rPr lang="en-US" sz="1600" u="sng" dirty="0"/>
              <a:t>Maximum Allowable Downtimes </a:t>
            </a:r>
            <a:r>
              <a:rPr lang="en-US" sz="1600" dirty="0"/>
              <a:t>(MAD) - Within those impact categories, where are the real pain points, and when do they become critical? </a:t>
            </a:r>
            <a:br>
              <a:rPr lang="en-US" sz="1600" dirty="0"/>
            </a:br>
            <a:endParaRPr lang="en-US" sz="1600" dirty="0"/>
          </a:p>
          <a:p>
            <a:pPr marL="285750" indent="-285750">
              <a:buFont typeface="Arial" panose="020B0604020202020204" pitchFamily="34" charset="0"/>
              <a:buChar char="•"/>
            </a:pPr>
            <a:r>
              <a:rPr lang="en-US" sz="1600" dirty="0"/>
              <a:t>Your answers become your </a:t>
            </a:r>
            <a:r>
              <a:rPr lang="en-US" sz="1600" u="sng" dirty="0"/>
              <a:t>Business Impact Analysis </a:t>
            </a:r>
            <a:r>
              <a:rPr lang="en-US" sz="1600" dirty="0"/>
              <a:t>(BIA) and determine your </a:t>
            </a:r>
            <a:r>
              <a:rPr lang="en-US" sz="1600" u="sng" dirty="0"/>
              <a:t>Recovery Time Objectives </a:t>
            </a:r>
            <a:r>
              <a:rPr lang="en-US" sz="1600" dirty="0"/>
              <a:t>(RTOs) and </a:t>
            </a:r>
            <a:r>
              <a:rPr lang="en-US" sz="1600" u="sng" dirty="0"/>
              <a:t>Recovery Point Objectives </a:t>
            </a:r>
            <a:r>
              <a:rPr lang="en-US" sz="1600" dirty="0"/>
              <a:t>(RPOs) for your business processes. </a:t>
            </a:r>
            <a:br>
              <a:rPr lang="en-US" sz="1600" dirty="0"/>
            </a:br>
            <a:endParaRPr lang="en-US" sz="1600" dirty="0"/>
          </a:p>
          <a:p>
            <a:pPr marL="285750" indent="-285750">
              <a:buFont typeface="Arial" panose="020B0604020202020204" pitchFamily="34" charset="0"/>
              <a:buChar char="•"/>
            </a:pPr>
            <a:r>
              <a:rPr lang="en-US" sz="1600" dirty="0">
                <a:solidFill>
                  <a:srgbClr val="0070C0"/>
                </a:solidFill>
              </a:rPr>
              <a:t>RecoveryPro provides model content for each of the above items to help guide you through these steps.</a:t>
            </a:r>
          </a:p>
          <a:p>
            <a:endParaRPr lang="en-US" sz="1600" dirty="0">
              <a:solidFill>
                <a:srgbClr val="0070C0"/>
              </a:solidFill>
            </a:endParaRPr>
          </a:p>
        </p:txBody>
      </p:sp>
      <p:pic>
        <p:nvPicPr>
          <p:cNvPr id="3" name="Picture 2" descr="A picture containing plant, grass&#10;&#10;Description automatically generated">
            <a:extLst>
              <a:ext uri="{FF2B5EF4-FFF2-40B4-BE49-F238E27FC236}">
                <a16:creationId xmlns:a16="http://schemas.microsoft.com/office/drawing/2014/main" id="{B6D508E5-00FF-4E07-80B2-CA8E59363ABE}"/>
              </a:ext>
            </a:extLst>
          </p:cNvPr>
          <p:cNvPicPr>
            <a:picLocks noChangeAspect="1"/>
          </p:cNvPicPr>
          <p:nvPr/>
        </p:nvPicPr>
        <p:blipFill>
          <a:blip r:embed="rId2"/>
          <a:stretch>
            <a:fillRect/>
          </a:stretch>
        </p:blipFill>
        <p:spPr>
          <a:xfrm>
            <a:off x="3867150" y="-400328"/>
            <a:ext cx="8216900" cy="1818816"/>
          </a:xfrm>
          <a:prstGeom prst="rect">
            <a:avLst/>
          </a:prstGeom>
        </p:spPr>
      </p:pic>
      <p:sp>
        <p:nvSpPr>
          <p:cNvPr id="4" name="TextBox 3">
            <a:extLst>
              <a:ext uri="{FF2B5EF4-FFF2-40B4-BE49-F238E27FC236}">
                <a16:creationId xmlns:a16="http://schemas.microsoft.com/office/drawing/2014/main" id="{63E6E66C-26DD-4C55-84D6-E47A43AC07F5}"/>
              </a:ext>
            </a:extLst>
          </p:cNvPr>
          <p:cNvSpPr txBox="1"/>
          <p:nvPr/>
        </p:nvSpPr>
        <p:spPr>
          <a:xfrm>
            <a:off x="4890636" y="579025"/>
            <a:ext cx="6229350" cy="769441"/>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latin typeface="Jokerman" panose="04090605060D06020702" pitchFamily="82" charset="0"/>
              </a:rPr>
              <a:t>!!!  Weeds ALERT  !!!</a:t>
            </a:r>
          </a:p>
        </p:txBody>
      </p:sp>
    </p:spTree>
    <p:extLst>
      <p:ext uri="{BB962C8B-B14F-4D97-AF65-F5344CB8AC3E}">
        <p14:creationId xmlns:p14="http://schemas.microsoft.com/office/powerpoint/2010/main" val="36777977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xEl>
                                              <p:pRg st="14" end="14"/>
                                            </p:txEl>
                                          </p:spTgt>
                                        </p:tgtEl>
                                        <p:attrNameLst>
                                          <p:attrName>style.visibility</p:attrName>
                                        </p:attrNameLst>
                                      </p:cBhvr>
                                      <p:to>
                                        <p:strVal val="visible"/>
                                      </p:to>
                                    </p:set>
                                    <p:animEffect transition="in" filter="fade">
                                      <p:cBhvr>
                                        <p:cTn id="48" dur="500"/>
                                        <p:tgtEl>
                                          <p:spTgt spid="2">
                                            <p:txEl>
                                              <p:pRg st="14" end="1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xEl>
                                              <p:pRg st="15" end="15"/>
                                            </p:txEl>
                                          </p:spTgt>
                                        </p:tgtEl>
                                        <p:attrNameLst>
                                          <p:attrName>style.visibility</p:attrName>
                                        </p:attrNameLst>
                                      </p:cBhvr>
                                      <p:to>
                                        <p:strVal val="visible"/>
                                      </p:to>
                                    </p:set>
                                    <p:animEffect transition="in" filter="fade">
                                      <p:cBhvr>
                                        <p:cTn id="53" dur="500"/>
                                        <p:tgtEl>
                                          <p:spTgt spid="2">
                                            <p:txEl>
                                              <p:pRg st="15" end="15"/>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
                                            <p:txEl>
                                              <p:pRg st="17" end="17"/>
                                            </p:txEl>
                                          </p:spTgt>
                                        </p:tgtEl>
                                        <p:attrNameLst>
                                          <p:attrName>style.visibility</p:attrName>
                                        </p:attrNameLst>
                                      </p:cBhvr>
                                      <p:to>
                                        <p:strVal val="visible"/>
                                      </p:to>
                                    </p:set>
                                    <p:animEffect transition="in" filter="fade">
                                      <p:cBhvr>
                                        <p:cTn id="56" dur="500"/>
                                        <p:tgtEl>
                                          <p:spTgt spid="2">
                                            <p:txEl>
                                              <p:pRg st="17" end="1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fade">
                                      <p:cBhvr>
                                        <p:cTn id="61" dur="500"/>
                                        <p:tgtEl>
                                          <p:spTgt spid="2">
                                            <p:txEl>
                                              <p:pRg st="18" end="1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xEl>
                                              <p:pRg st="19" end="19"/>
                                            </p:txEl>
                                          </p:spTgt>
                                        </p:tgtEl>
                                        <p:attrNameLst>
                                          <p:attrName>style.visibility</p:attrName>
                                        </p:attrNameLst>
                                      </p:cBhvr>
                                      <p:to>
                                        <p:strVal val="visible"/>
                                      </p:to>
                                    </p:set>
                                    <p:animEffect transition="in" filter="fade">
                                      <p:cBhvr>
                                        <p:cTn id="66"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F820-CB16-4010-B9F8-0535041F3C7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1A831FE-4C5B-430C-88B3-638606DBF397}"/>
              </a:ext>
            </a:extLst>
          </p:cNvPr>
          <p:cNvSpPr>
            <a:spLocks noGrp="1"/>
          </p:cNvSpPr>
          <p:nvPr>
            <p:ph idx="1"/>
          </p:nvPr>
        </p:nvSpPr>
        <p:spPr/>
        <p:txBody>
          <a:bodyPr/>
          <a:lstStyle/>
          <a:p>
            <a:pPr marL="285750" indent="-285750">
              <a:buFont typeface="Arial" panose="020B0604020202020204" pitchFamily="34" charset="0"/>
              <a:buChar char="•"/>
            </a:pPr>
            <a:r>
              <a:rPr lang="en-US" dirty="0"/>
              <a:t>What are you looking for? </a:t>
            </a:r>
          </a:p>
          <a:p>
            <a:pPr marL="285750" indent="-285750">
              <a:buFont typeface="Arial" panose="020B0604020202020204" pitchFamily="34" charset="0"/>
              <a:buChar char="•"/>
            </a:pPr>
            <a:r>
              <a:rPr lang="en-US" dirty="0"/>
              <a:t>Why we BCP</a:t>
            </a:r>
          </a:p>
          <a:p>
            <a:pPr marL="285750" indent="-285750">
              <a:buFont typeface="Arial" panose="020B0604020202020204" pitchFamily="34" charset="0"/>
              <a:buChar char="•"/>
            </a:pPr>
            <a:r>
              <a:rPr lang="en-US" dirty="0"/>
              <a:t>How we BCP</a:t>
            </a:r>
          </a:p>
          <a:p>
            <a:pPr marL="285750" indent="-285750">
              <a:buFont typeface="Arial" panose="020B0604020202020204" pitchFamily="34" charset="0"/>
              <a:buChar char="•"/>
            </a:pPr>
            <a:r>
              <a:rPr lang="en-US" dirty="0" err="1"/>
              <a:t>RecoveryPro</a:t>
            </a:r>
            <a:r>
              <a:rPr lang="en-US" dirty="0"/>
              <a:t> Overview</a:t>
            </a:r>
          </a:p>
          <a:p>
            <a:pPr marL="285750" indent="-285750">
              <a:buFont typeface="Arial" panose="020B0604020202020204" pitchFamily="34" charset="0"/>
              <a:buChar char="•"/>
            </a:pPr>
            <a:r>
              <a:rPr lang="en-US" dirty="0"/>
              <a:t>More of How we BCP</a:t>
            </a:r>
          </a:p>
          <a:p>
            <a:pPr marL="285750" indent="-285750">
              <a:buFont typeface="Arial" panose="020B0604020202020204" pitchFamily="34" charset="0"/>
              <a:buChar char="•"/>
            </a:pPr>
            <a:r>
              <a:rPr lang="en-US" dirty="0"/>
              <a:t>Are you glad you came? </a:t>
            </a:r>
          </a:p>
        </p:txBody>
      </p:sp>
    </p:spTree>
    <p:extLst>
      <p:ext uri="{BB962C8B-B14F-4D97-AF65-F5344CB8AC3E}">
        <p14:creationId xmlns:p14="http://schemas.microsoft.com/office/powerpoint/2010/main" val="825266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500"/>
                            </p:stCondLst>
                            <p:childTnLst>
                              <p:par>
                                <p:cTn id="25" presetID="10" presetClass="entr" presetSubtype="0"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285227" y="713064"/>
            <a:ext cx="11618752" cy="5632311"/>
          </a:xfrm>
          <a:prstGeom prst="rect">
            <a:avLst/>
          </a:prstGeom>
          <a:noFill/>
        </p:spPr>
        <p:txBody>
          <a:bodyPr wrap="square" rtlCol="0">
            <a:spAutoFit/>
          </a:bodyPr>
          <a:lstStyle/>
          <a:p>
            <a:r>
              <a:rPr lang="en-US" b="1" dirty="0"/>
              <a:t>How we BCP</a:t>
            </a:r>
          </a:p>
          <a:p>
            <a:endParaRPr lang="en-US" dirty="0"/>
          </a:p>
          <a:p>
            <a:r>
              <a:rPr lang="en-US" dirty="0"/>
              <a:t>Areas of Focus – The Basics – </a:t>
            </a:r>
            <a:r>
              <a:rPr lang="en-US" b="1" dirty="0"/>
              <a:t>Processes</a:t>
            </a: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Your Business Processes are the foundation on which your Business Continuity Plan is built. </a:t>
            </a:r>
            <a:endParaRPr lang="en-US" dirty="0">
              <a:solidFill>
                <a:srgbClr val="0070C0"/>
              </a:solidFill>
            </a:endParaRP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u="sng" dirty="0"/>
              <a:t>Process identification and workflow </a:t>
            </a:r>
            <a:r>
              <a:rPr lang="en-US" dirty="0"/>
              <a:t>– </a:t>
            </a:r>
          </a:p>
          <a:p>
            <a:pPr marL="742950" lvl="1" indent="-285750">
              <a:buFont typeface="Arial" panose="020B0604020202020204" pitchFamily="34" charset="0"/>
              <a:buChar char="•"/>
            </a:pPr>
            <a:endParaRPr lang="en-US" dirty="0"/>
          </a:p>
          <a:p>
            <a:pPr marL="1657350" lvl="3" indent="-285750">
              <a:buFont typeface="Arial" panose="020B0604020202020204" pitchFamily="34" charset="0"/>
              <a:buChar char="•"/>
            </a:pPr>
            <a:r>
              <a:rPr lang="en-US" dirty="0"/>
              <a:t>What is the ‘5x5 Rule’?</a:t>
            </a:r>
          </a:p>
          <a:p>
            <a:pPr marL="1657350" lvl="3" indent="-285750">
              <a:buFont typeface="Arial" panose="020B0604020202020204" pitchFamily="34" charset="0"/>
              <a:buChar char="•"/>
            </a:pPr>
            <a:r>
              <a:rPr lang="en-US" dirty="0"/>
              <a:t>Variation on the entrepreneurial ‘elevator pitch’ </a:t>
            </a:r>
          </a:p>
          <a:p>
            <a:pPr marL="1657350" lvl="3" indent="-285750">
              <a:buFont typeface="Arial" panose="020B0604020202020204" pitchFamily="34" charset="0"/>
              <a:buChar char="•"/>
            </a:pPr>
            <a:r>
              <a:rPr lang="en-US" dirty="0"/>
              <a:t>Accounting Team 5x5</a:t>
            </a:r>
          </a:p>
          <a:p>
            <a:pPr marL="2114550" lvl="4" indent="-285750">
              <a:buFont typeface="Arial" panose="020B0604020202020204" pitchFamily="34" charset="0"/>
              <a:buChar char="•"/>
            </a:pPr>
            <a:r>
              <a:rPr lang="en-US" dirty="0"/>
              <a:t>Accounts Payable, Balance General Ledgers, Financial Reporting, Budgeting, and Liquidity Management (5). </a:t>
            </a:r>
          </a:p>
          <a:p>
            <a:pPr marL="1657350" lvl="3" indent="-285750">
              <a:buFont typeface="Arial" panose="020B0604020202020204" pitchFamily="34" charset="0"/>
              <a:buChar char="•"/>
            </a:pPr>
            <a:r>
              <a:rPr lang="en-US" dirty="0"/>
              <a:t>For each process. describe in plain language in no more than 5 steps.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rgbClr val="0070C0"/>
                </a:solidFill>
              </a:rPr>
              <a:t>What if I have more processes than that?</a:t>
            </a:r>
          </a:p>
          <a:p>
            <a:pPr marL="1200150" lvl="2" indent="-285750">
              <a:buFont typeface="Arial" panose="020B0604020202020204" pitchFamily="34" charset="0"/>
              <a:buChar char="•"/>
            </a:pPr>
            <a:r>
              <a:rPr lang="en-US" dirty="0">
                <a:solidFill>
                  <a:srgbClr val="0070C0"/>
                </a:solidFill>
              </a:rPr>
              <a:t>RecoveryPro has over 40 templates included </a:t>
            </a:r>
          </a:p>
          <a:p>
            <a:pPr marL="1200150" lvl="2" indent="-285750">
              <a:buFont typeface="Arial" panose="020B0604020202020204" pitchFamily="34" charset="0"/>
              <a:buChar char="•"/>
            </a:pPr>
            <a:r>
              <a:rPr lang="en-US" dirty="0">
                <a:solidFill>
                  <a:srgbClr val="0070C0"/>
                </a:solidFill>
              </a:rPr>
              <a:t>Templates can be copied and used as a basis for additional processes </a:t>
            </a:r>
          </a:p>
          <a:p>
            <a:pPr marL="1200150" lvl="2" indent="-285750">
              <a:buFont typeface="Arial" panose="020B0604020202020204" pitchFamily="34" charset="0"/>
              <a:buChar char="•"/>
            </a:pPr>
            <a:r>
              <a:rPr lang="en-US" dirty="0">
                <a:solidFill>
                  <a:srgbClr val="0070C0"/>
                </a:solidFill>
              </a:rPr>
              <a:t>More templates will be added based on credit union usage and feedback over time. </a:t>
            </a:r>
          </a:p>
          <a:p>
            <a:pPr marL="742950" lvl="1" indent="-285750">
              <a:buFont typeface="Arial" panose="020B0604020202020204" pitchFamily="34" charset="0"/>
              <a:buChar char="•"/>
            </a:pPr>
            <a:endParaRPr lang="en-US" dirty="0"/>
          </a:p>
        </p:txBody>
      </p:sp>
      <p:pic>
        <p:nvPicPr>
          <p:cNvPr id="3" name="Picture 2" descr="A picture containing plant, grass&#10;&#10;Description automatically generated">
            <a:extLst>
              <a:ext uri="{FF2B5EF4-FFF2-40B4-BE49-F238E27FC236}">
                <a16:creationId xmlns:a16="http://schemas.microsoft.com/office/drawing/2014/main" id="{29A1FDCD-61D1-48EF-9737-096CB7530B98}"/>
              </a:ext>
            </a:extLst>
          </p:cNvPr>
          <p:cNvPicPr>
            <a:picLocks noChangeAspect="1"/>
          </p:cNvPicPr>
          <p:nvPr/>
        </p:nvPicPr>
        <p:blipFill>
          <a:blip r:embed="rId2"/>
          <a:stretch>
            <a:fillRect/>
          </a:stretch>
        </p:blipFill>
        <p:spPr>
          <a:xfrm>
            <a:off x="3867150" y="-400328"/>
            <a:ext cx="8216900" cy="1818816"/>
          </a:xfrm>
          <a:prstGeom prst="rect">
            <a:avLst/>
          </a:prstGeom>
        </p:spPr>
      </p:pic>
      <p:sp>
        <p:nvSpPr>
          <p:cNvPr id="4" name="TextBox 3">
            <a:extLst>
              <a:ext uri="{FF2B5EF4-FFF2-40B4-BE49-F238E27FC236}">
                <a16:creationId xmlns:a16="http://schemas.microsoft.com/office/drawing/2014/main" id="{BA822652-8AA8-41C5-95D8-FA6832D0A3C0}"/>
              </a:ext>
            </a:extLst>
          </p:cNvPr>
          <p:cNvSpPr txBox="1"/>
          <p:nvPr/>
        </p:nvSpPr>
        <p:spPr>
          <a:xfrm>
            <a:off x="4890636" y="579025"/>
            <a:ext cx="6229350" cy="769441"/>
          </a:xfrm>
          <a:prstGeom prst="rect">
            <a:avLst/>
          </a:prstGeom>
          <a:noFill/>
        </p:spPr>
        <p:txBody>
          <a:bodyPr wrap="square" rtlCol="0">
            <a:spAutoFit/>
          </a:bodyPr>
          <a:lstStyle/>
          <a:p>
            <a:pPr algn="ctr"/>
            <a:r>
              <a:rPr lang="en-US" sz="4400" dirty="0">
                <a:solidFill>
                  <a:srgbClr val="FFFF00"/>
                </a:solidFill>
                <a:effectLst>
                  <a:outerShdw blurRad="38100" dist="38100" dir="2700000" algn="tl">
                    <a:srgbClr val="000000">
                      <a:alpha val="43137"/>
                    </a:srgbClr>
                  </a:outerShdw>
                </a:effectLst>
                <a:latin typeface="Jokerman" panose="04090605060D06020702" pitchFamily="82" charset="0"/>
              </a:rPr>
              <a:t>!!!  Weeds ALERT  !!!</a:t>
            </a:r>
          </a:p>
        </p:txBody>
      </p:sp>
    </p:spTree>
    <p:extLst>
      <p:ext uri="{BB962C8B-B14F-4D97-AF65-F5344CB8AC3E}">
        <p14:creationId xmlns:p14="http://schemas.microsoft.com/office/powerpoint/2010/main" val="1359090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fade">
                                      <p:cBhvr>
                                        <p:cTn id="23" dur="500"/>
                                        <p:tgtEl>
                                          <p:spTgt spid="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14" end="14"/>
                                            </p:txEl>
                                          </p:spTgt>
                                        </p:tgtEl>
                                        <p:attrNameLst>
                                          <p:attrName>style.visibility</p:attrName>
                                        </p:attrNameLst>
                                      </p:cBhvr>
                                      <p:to>
                                        <p:strVal val="visible"/>
                                      </p:to>
                                    </p:set>
                                    <p:animEffect transition="in" filter="fade">
                                      <p:cBhvr>
                                        <p:cTn id="46" dur="500"/>
                                        <p:tgtEl>
                                          <p:spTgt spid="2">
                                            <p:txEl>
                                              <p:pRg st="14" end="1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Effect transition="in" filter="fade">
                                      <p:cBhvr>
                                        <p:cTn id="51" dur="500"/>
                                        <p:tgtEl>
                                          <p:spTgt spid="2">
                                            <p:txEl>
                                              <p:pRg st="15" end="1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xEl>
                                              <p:pRg st="16" end="16"/>
                                            </p:txEl>
                                          </p:spTgt>
                                        </p:tgtEl>
                                        <p:attrNameLst>
                                          <p:attrName>style.visibility</p:attrName>
                                        </p:attrNameLst>
                                      </p:cBhvr>
                                      <p:to>
                                        <p:strVal val="visible"/>
                                      </p:to>
                                    </p:set>
                                    <p:animEffect transition="in" filter="fade">
                                      <p:cBhvr>
                                        <p:cTn id="56" dur="500"/>
                                        <p:tgtEl>
                                          <p:spTgt spid="2">
                                            <p:txEl>
                                              <p:pRg st="16" end="1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xEl>
                                              <p:pRg st="17" end="17"/>
                                            </p:txEl>
                                          </p:spTgt>
                                        </p:tgtEl>
                                        <p:attrNameLst>
                                          <p:attrName>style.visibility</p:attrName>
                                        </p:attrNameLst>
                                      </p:cBhvr>
                                      <p:to>
                                        <p:strVal val="visible"/>
                                      </p:to>
                                    </p:set>
                                    <p:animEffect transition="in" filter="fade">
                                      <p:cBhvr>
                                        <p:cTn id="61"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632311"/>
          </a:xfrm>
          <a:prstGeom prst="rect">
            <a:avLst/>
          </a:prstGeom>
          <a:noFill/>
        </p:spPr>
        <p:txBody>
          <a:bodyPr wrap="square" rtlCol="0">
            <a:spAutoFit/>
          </a:bodyPr>
          <a:lstStyle/>
          <a:p>
            <a:r>
              <a:rPr lang="en-US" b="1" dirty="0"/>
              <a:t>How we BCP</a:t>
            </a:r>
          </a:p>
          <a:p>
            <a:endParaRPr lang="en-US" dirty="0"/>
          </a:p>
          <a:p>
            <a:r>
              <a:rPr lang="en-US" dirty="0"/>
              <a:t>Areas of Focus – The Basics – </a:t>
            </a:r>
            <a:r>
              <a:rPr lang="en-US" b="1" dirty="0"/>
              <a:t>Planning</a:t>
            </a: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i="1" dirty="0"/>
              <a:t>Action-driven Business Continuity Plan components</a:t>
            </a:r>
            <a:r>
              <a:rPr lang="en-US" dirty="0"/>
              <a: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For your Business Processes – </a:t>
            </a:r>
            <a:endParaRPr lang="en-US" dirty="0">
              <a:solidFill>
                <a:srgbClr val="0070C0"/>
              </a:solidFill>
            </a:endParaRPr>
          </a:p>
          <a:p>
            <a:pPr marL="1200150" lvl="2" indent="-285750">
              <a:buFont typeface="Arial" panose="020B0604020202020204" pitchFamily="34" charset="0"/>
              <a:buChar char="•"/>
            </a:pPr>
            <a:r>
              <a:rPr lang="en-US" dirty="0"/>
              <a:t>For each event type: Facility, Systems, People</a:t>
            </a:r>
          </a:p>
          <a:p>
            <a:pPr marL="1657350" lvl="3" indent="-285750">
              <a:buFont typeface="Arial" panose="020B0604020202020204" pitchFamily="34" charset="0"/>
              <a:buChar char="•"/>
            </a:pPr>
            <a:r>
              <a:rPr lang="en-US" b="1" dirty="0"/>
              <a:t>Strategy</a:t>
            </a:r>
            <a:r>
              <a:rPr lang="en-US" dirty="0"/>
              <a:t>, </a:t>
            </a:r>
            <a:r>
              <a:rPr lang="en-US" b="1" dirty="0"/>
              <a:t>Considerations</a:t>
            </a:r>
            <a:r>
              <a:rPr lang="en-US" dirty="0"/>
              <a:t>, and </a:t>
            </a:r>
            <a:r>
              <a:rPr lang="en-US" b="1" dirty="0"/>
              <a:t>Resource Needs </a:t>
            </a:r>
            <a:r>
              <a:rPr lang="en-US" dirty="0"/>
              <a:t>detail high-level recovery strategy, information or items of concern, and supporting resources or third-party services</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a:t>Checklists</a:t>
            </a:r>
            <a:r>
              <a:rPr lang="en-US" dirty="0"/>
              <a:t> for each event type: Facility, Systems, and People, detail immediate action steps to take leading up to and after a disaster declaration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For Facility events –</a:t>
            </a:r>
          </a:p>
          <a:p>
            <a:pPr marL="1200150" lvl="2" indent="-285750">
              <a:buFont typeface="Arial" panose="020B0604020202020204" pitchFamily="34" charset="0"/>
              <a:buChar char="•"/>
            </a:pPr>
            <a:r>
              <a:rPr lang="en-US" b="1" dirty="0"/>
              <a:t>Workgroup Recovery worksheets for each location</a:t>
            </a:r>
            <a:r>
              <a:rPr lang="en-US" dirty="0"/>
              <a:t> to detail the positions and relocation options for impacted staff from each site.</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rgbClr val="0070C0"/>
                </a:solidFill>
              </a:rPr>
              <a:t>The Business Continuity Plan is a core component of </a:t>
            </a:r>
            <a:r>
              <a:rPr lang="en-US" dirty="0" err="1">
                <a:solidFill>
                  <a:srgbClr val="0070C0"/>
                </a:solidFill>
              </a:rPr>
              <a:t>RecoveryPro</a:t>
            </a:r>
            <a:r>
              <a:rPr lang="en-US" dirty="0">
                <a:solidFill>
                  <a:srgbClr val="0070C0"/>
                </a:solidFill>
              </a:rPr>
              <a:t>.</a:t>
            </a:r>
          </a:p>
          <a:p>
            <a:pPr lvl="2"/>
            <a:endParaRPr lang="en-US" dirty="0"/>
          </a:p>
        </p:txBody>
      </p:sp>
    </p:spTree>
    <p:extLst>
      <p:ext uri="{BB962C8B-B14F-4D97-AF65-F5344CB8AC3E}">
        <p14:creationId xmlns:p14="http://schemas.microsoft.com/office/powerpoint/2010/main" val="535327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Effect transition="in" filter="fade">
                                      <p:cBhvr>
                                        <p:cTn id="5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909310"/>
          </a:xfrm>
          <a:prstGeom prst="rect">
            <a:avLst/>
          </a:prstGeom>
          <a:noFill/>
        </p:spPr>
        <p:txBody>
          <a:bodyPr wrap="square" rtlCol="0">
            <a:spAutoFit/>
          </a:bodyPr>
          <a:lstStyle/>
          <a:p>
            <a:r>
              <a:rPr lang="en-US" b="1" dirty="0"/>
              <a:t>How we BCP</a:t>
            </a:r>
          </a:p>
          <a:p>
            <a:endParaRPr lang="en-US" dirty="0"/>
          </a:p>
          <a:p>
            <a:r>
              <a:rPr lang="en-US" dirty="0"/>
              <a:t>Areas of Focus – The Basics – </a:t>
            </a:r>
            <a:r>
              <a:rPr lang="en-US" b="1" dirty="0"/>
              <a:t>Planning</a:t>
            </a: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u="sng" dirty="0"/>
              <a:t>Incident Management </a:t>
            </a:r>
            <a:r>
              <a:rPr lang="en-US" dirty="0"/>
              <a:t>– the triage and response leading up to a disaster declaration</a:t>
            </a: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Identifies the roles and responsibilities, resources, and initial response processes for managing a developing incident.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Includes process for notification and escalation.</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Includes call trees for </a:t>
            </a:r>
            <a:r>
              <a:rPr lang="en-US" dirty="0">
                <a:solidFill>
                  <a:srgbClr val="0070C0"/>
                </a:solidFill>
              </a:rPr>
              <a:t>staff*</a:t>
            </a:r>
            <a:r>
              <a:rPr lang="en-US" dirty="0"/>
              <a:t> and key stakeholders, along with critical vendor contacts</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Includes resources for use in supporting incident management activity.</a:t>
            </a:r>
          </a:p>
          <a:p>
            <a:pPr lvl="2"/>
            <a:endParaRPr lang="en-US" dirty="0"/>
          </a:p>
          <a:p>
            <a:pPr marL="742950" lvl="1" indent="-285750">
              <a:buFont typeface="Arial" panose="020B0604020202020204" pitchFamily="34" charset="0"/>
              <a:buChar char="•"/>
            </a:pPr>
            <a:r>
              <a:rPr lang="en-US" dirty="0">
                <a:solidFill>
                  <a:srgbClr val="0070C0"/>
                </a:solidFill>
              </a:rPr>
              <a:t>Incident Management is a Core Component of </a:t>
            </a:r>
            <a:r>
              <a:rPr lang="en-US" dirty="0" err="1">
                <a:solidFill>
                  <a:srgbClr val="0070C0"/>
                </a:solidFill>
              </a:rPr>
              <a:t>RecoveryPro</a:t>
            </a:r>
            <a:r>
              <a:rPr lang="en-US" dirty="0">
                <a:solidFill>
                  <a:srgbClr val="0070C0"/>
                </a:solidFill>
              </a:rPr>
              <a:t>.</a:t>
            </a:r>
          </a:p>
          <a:p>
            <a:pPr marL="742950" lvl="1" indent="-285750">
              <a:buFont typeface="Arial" panose="020B0604020202020204" pitchFamily="34" charset="0"/>
              <a:buChar char="•"/>
            </a:pPr>
            <a:endParaRPr lang="en-US" dirty="0">
              <a:solidFill>
                <a:srgbClr val="0070C0"/>
              </a:solidFill>
            </a:endParaRPr>
          </a:p>
          <a:p>
            <a:pPr marL="742950" lvl="1" indent="-285750">
              <a:buFont typeface="Arial" panose="020B0604020202020204" pitchFamily="34" charset="0"/>
              <a:buChar char="•"/>
            </a:pPr>
            <a:r>
              <a:rPr lang="en-US" dirty="0">
                <a:solidFill>
                  <a:srgbClr val="0070C0"/>
                </a:solidFill>
              </a:rPr>
              <a:t>*</a:t>
            </a:r>
            <a:r>
              <a:rPr lang="en-US" dirty="0">
                <a:solidFill>
                  <a:srgbClr val="0070C0"/>
                </a:solidFill>
                <a:sym typeface="Webdings" panose="05030102010509060703" pitchFamily="18" charset="2"/>
              </a:rPr>
              <a:t></a:t>
            </a:r>
            <a:r>
              <a:rPr lang="en-US" dirty="0">
                <a:solidFill>
                  <a:srgbClr val="0070C0"/>
                </a:solidFill>
              </a:rPr>
              <a:t>NOTE: For smaller organizations, this will include all staff. For larger organizations, this will only include the Incident Management Team and key stakeholders. Many larger organizations utilize automated notification systems for alerting staff. </a:t>
            </a:r>
          </a:p>
          <a:p>
            <a:pPr lvl="2"/>
            <a:endParaRPr lang="en-US" dirty="0"/>
          </a:p>
        </p:txBody>
      </p:sp>
    </p:spTree>
    <p:extLst>
      <p:ext uri="{BB962C8B-B14F-4D97-AF65-F5344CB8AC3E}">
        <p14:creationId xmlns:p14="http://schemas.microsoft.com/office/powerpoint/2010/main" val="3091670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500"/>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500"/>
                                        <p:tgtEl>
                                          <p:spTgt spid="2">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animEffect transition="in" filter="fade">
                                      <p:cBhvr>
                                        <p:cTn id="34" dur="500"/>
                                        <p:tgtEl>
                                          <p:spTgt spid="2">
                                            <p:txEl>
                                              <p:pRg st="12" end="1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animEffect transition="in" filter="fade">
                                      <p:cBhvr>
                                        <p:cTn id="39" dur="500"/>
                                        <p:tgtEl>
                                          <p:spTgt spid="2">
                                            <p:txEl>
                                              <p:pRg st="14" end="14"/>
                                            </p:txEl>
                                          </p:spTgt>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animEffect transition="in" filter="fade">
                                      <p:cBhvr>
                                        <p:cTn id="43"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909310"/>
          </a:xfrm>
          <a:prstGeom prst="rect">
            <a:avLst/>
          </a:prstGeom>
          <a:noFill/>
        </p:spPr>
        <p:txBody>
          <a:bodyPr wrap="square" rtlCol="0">
            <a:spAutoFit/>
          </a:bodyPr>
          <a:lstStyle/>
          <a:p>
            <a:r>
              <a:rPr lang="en-US" b="1" dirty="0"/>
              <a:t>How we BCP</a:t>
            </a:r>
          </a:p>
          <a:p>
            <a:endParaRPr lang="en-US" dirty="0"/>
          </a:p>
          <a:p>
            <a:r>
              <a:rPr lang="en-US" dirty="0"/>
              <a:t>Areas of Focus – The Basics – </a:t>
            </a:r>
            <a:r>
              <a:rPr lang="en-US" b="1" dirty="0"/>
              <a:t>Planning</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u="sng" dirty="0"/>
              <a:t>Life Safety</a:t>
            </a:r>
            <a:r>
              <a:rPr lang="en-US" dirty="0"/>
              <a:t> – attending to the safety of employees and visitors in a life safety event</a:t>
            </a: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b="1" dirty="0"/>
              <a:t>Evacuation</a:t>
            </a:r>
            <a:r>
              <a:rPr lang="en-US" dirty="0"/>
              <a:t> – </a:t>
            </a:r>
          </a:p>
          <a:p>
            <a:pPr marL="1657350" lvl="3" indent="-285750">
              <a:buFont typeface="Arial" panose="020B0604020202020204" pitchFamily="34" charset="0"/>
              <a:buChar char="•"/>
            </a:pPr>
            <a:r>
              <a:rPr lang="en-US" dirty="0"/>
              <a:t>the facility is unsafe - we need to get out, gather at a pre-defined Rally Point, and account for everyone</a:t>
            </a:r>
          </a:p>
          <a:p>
            <a:pPr marL="1657350" lvl="3" indent="-285750">
              <a:buFont typeface="Arial" panose="020B0604020202020204" pitchFamily="34" charset="0"/>
              <a:buChar char="•"/>
            </a:pPr>
            <a:r>
              <a:rPr lang="en-US" dirty="0"/>
              <a:t>connect with first responders</a:t>
            </a:r>
          </a:p>
          <a:p>
            <a:pPr marL="1657350" lvl="3" indent="-285750">
              <a:buFont typeface="Arial" panose="020B0604020202020204" pitchFamily="34" charset="0"/>
              <a:buChar char="•"/>
            </a:pPr>
            <a:r>
              <a:rPr lang="en-US" dirty="0"/>
              <a:t>have a fallback location to seek shelter if needed (inclement weather, unsafe conditions, etc.)</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b="1" dirty="0"/>
              <a:t>Shelter in place </a:t>
            </a:r>
          </a:p>
          <a:p>
            <a:pPr marL="1657350" lvl="3" indent="-285750">
              <a:buFont typeface="Arial" panose="020B0604020202020204" pitchFamily="34" charset="0"/>
              <a:buChar char="•"/>
            </a:pPr>
            <a:r>
              <a:rPr lang="en-US" dirty="0"/>
              <a:t>the danger is from outside or from another part of the facility</a:t>
            </a:r>
          </a:p>
          <a:p>
            <a:pPr marL="1657350" lvl="3" indent="-285750">
              <a:buFont typeface="Arial" panose="020B0604020202020204" pitchFamily="34" charset="0"/>
              <a:buChar char="•"/>
            </a:pPr>
            <a:r>
              <a:rPr lang="en-US" dirty="0"/>
              <a:t>shelter until it is safe to evacuate</a:t>
            </a:r>
          </a:p>
          <a:p>
            <a:pPr marL="1657350" lvl="3" indent="-285750">
              <a:buFont typeface="Arial" panose="020B0604020202020204" pitchFamily="34" charset="0"/>
              <a:buChar char="•"/>
            </a:pPr>
            <a:r>
              <a:rPr lang="en-US" dirty="0"/>
              <a:t>notify first responders</a:t>
            </a:r>
          </a:p>
          <a:p>
            <a:pPr marL="1657350" lvl="3" indent="-285750">
              <a:buFont typeface="Arial" panose="020B0604020202020204" pitchFamily="34" charset="0"/>
              <a:buChar char="•"/>
            </a:pPr>
            <a:r>
              <a:rPr lang="en-US" dirty="0"/>
              <a:t>procedures to follow when help arrives.</a:t>
            </a:r>
          </a:p>
          <a:p>
            <a:pPr lvl="2"/>
            <a:endParaRPr lang="en-US" dirty="0"/>
          </a:p>
          <a:p>
            <a:pPr marL="742950" lvl="1" indent="-285750">
              <a:buFont typeface="Arial" panose="020B0604020202020204" pitchFamily="34" charset="0"/>
              <a:buChar char="•"/>
            </a:pPr>
            <a:r>
              <a:rPr lang="en-US" dirty="0">
                <a:solidFill>
                  <a:srgbClr val="0070C0"/>
                </a:solidFill>
              </a:rPr>
              <a:t>RecoveryPro includes resources that can assist with your efforts in this area.</a:t>
            </a:r>
          </a:p>
          <a:p>
            <a:pPr lvl="2"/>
            <a:endParaRPr lang="en-US" dirty="0"/>
          </a:p>
        </p:txBody>
      </p:sp>
    </p:spTree>
    <p:extLst>
      <p:ext uri="{BB962C8B-B14F-4D97-AF65-F5344CB8AC3E}">
        <p14:creationId xmlns:p14="http://schemas.microsoft.com/office/powerpoint/2010/main" val="4263698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500"/>
                                        <p:tgtEl>
                                          <p:spTgt spid="2">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500"/>
                                        <p:tgtEl>
                                          <p:spTgt spid="2">
                                            <p:txEl>
                                              <p:pRg st="11" end="1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fade">
                                      <p:cBhvr>
                                        <p:cTn id="44" dur="500"/>
                                        <p:tgtEl>
                                          <p:spTgt spid="2">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500"/>
                                        <p:tgtEl>
                                          <p:spTgt spid="2">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
                                            <p:txEl>
                                              <p:pRg st="14" end="14"/>
                                            </p:txEl>
                                          </p:spTgt>
                                        </p:tgtEl>
                                        <p:attrNameLst>
                                          <p:attrName>style.visibility</p:attrName>
                                        </p:attrNameLst>
                                      </p:cBhvr>
                                      <p:to>
                                        <p:strVal val="visible"/>
                                      </p:to>
                                    </p:set>
                                    <p:animEffect transition="in" filter="fade">
                                      <p:cBhvr>
                                        <p:cTn id="54" dur="500"/>
                                        <p:tgtEl>
                                          <p:spTgt spid="2">
                                            <p:txEl>
                                              <p:pRg st="14"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animEffect transition="in" filter="fade">
                                      <p:cBhvr>
                                        <p:cTn id="59" dur="500"/>
                                        <p:tgtEl>
                                          <p:spTgt spid="2">
                                            <p:txEl>
                                              <p:pRg st="15" end="1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txEl>
                                              <p:pRg st="17" end="17"/>
                                            </p:txEl>
                                          </p:spTgt>
                                        </p:tgtEl>
                                        <p:attrNameLst>
                                          <p:attrName>style.visibility</p:attrName>
                                        </p:attrNameLst>
                                      </p:cBhvr>
                                      <p:to>
                                        <p:strVal val="visible"/>
                                      </p:to>
                                    </p:set>
                                    <p:animEffect transition="in" filter="fade">
                                      <p:cBhvr>
                                        <p:cTn id="6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632311"/>
          </a:xfrm>
          <a:prstGeom prst="rect">
            <a:avLst/>
          </a:prstGeom>
          <a:noFill/>
        </p:spPr>
        <p:txBody>
          <a:bodyPr wrap="square" rtlCol="0">
            <a:spAutoFit/>
          </a:bodyPr>
          <a:lstStyle/>
          <a:p>
            <a:r>
              <a:rPr lang="en-US" b="1" dirty="0"/>
              <a:t>How we BCP</a:t>
            </a:r>
          </a:p>
          <a:p>
            <a:endParaRPr lang="en-US" dirty="0"/>
          </a:p>
          <a:p>
            <a:r>
              <a:rPr lang="en-US" dirty="0"/>
              <a:t>Areas of Focus – The Basics – </a:t>
            </a:r>
            <a:r>
              <a:rPr lang="en-US" b="1" dirty="0"/>
              <a:t>Practice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u="sng" dirty="0"/>
              <a:t>Plan Validation</a:t>
            </a:r>
            <a:r>
              <a:rPr lang="en-US" dirty="0"/>
              <a:t> – testing the effectiveness of your plans and increasing the preparedness of your teams through (up to) four primary exercise types – </a:t>
            </a:r>
          </a:p>
          <a:p>
            <a:pPr marL="800100" lvl="1" indent="-342900">
              <a:buFont typeface="+mj-lt"/>
              <a:buAutoNum type="arabicPeriod"/>
            </a:pPr>
            <a:endParaRPr lang="en-US" u="sng" dirty="0"/>
          </a:p>
          <a:p>
            <a:pPr marL="1257300" lvl="2" indent="-342900">
              <a:buFont typeface="+mj-lt"/>
              <a:buAutoNum type="arabicPeriod"/>
            </a:pPr>
            <a:r>
              <a:rPr lang="en-US" u="sng" dirty="0"/>
              <a:t>Orientation/Walkthrough</a:t>
            </a:r>
            <a:r>
              <a:rPr lang="en-US" dirty="0"/>
              <a:t> – introduces your team to the BCP documents, how the information is presented and how it is used.</a:t>
            </a:r>
          </a:p>
          <a:p>
            <a:pPr marL="1257300" lvl="2" indent="-342900">
              <a:buFont typeface="+mj-lt"/>
              <a:buAutoNum type="arabicPeriod"/>
            </a:pPr>
            <a:r>
              <a:rPr lang="en-US" u="sng" dirty="0"/>
              <a:t>Tabletop</a:t>
            </a:r>
            <a:r>
              <a:rPr lang="en-US" dirty="0"/>
              <a:t> – exercises using a variety if incident types to build awareness and critical thinking skills, and identify any gaps in planning</a:t>
            </a:r>
          </a:p>
          <a:p>
            <a:pPr marL="1257300" lvl="2" indent="-342900">
              <a:buFont typeface="+mj-lt"/>
              <a:buAutoNum type="arabicPeriod"/>
            </a:pPr>
            <a:r>
              <a:rPr lang="en-US" u="sng" dirty="0"/>
              <a:t>Functional</a:t>
            </a:r>
            <a:r>
              <a:rPr lang="en-US" dirty="0"/>
              <a:t> – component-level exercises involving functional recovery of business processes, relocation of staff, and/or restoration of systems</a:t>
            </a:r>
          </a:p>
          <a:p>
            <a:pPr marL="1257300" lvl="2" indent="-342900">
              <a:buFont typeface="+mj-lt"/>
              <a:buAutoNum type="arabicPeriod"/>
            </a:pPr>
            <a:r>
              <a:rPr lang="en-US" u="sng" dirty="0"/>
              <a:t>Scale</a:t>
            </a:r>
            <a:r>
              <a:rPr lang="en-US" dirty="0"/>
              <a:t> – exercise that increase in scope and complexity to involve more teams, processes, systems, and resources to build confidence and develop skillsets</a:t>
            </a:r>
            <a:endParaRPr lang="en-US" u="sng" dirty="0"/>
          </a:p>
          <a:p>
            <a:pPr marL="742950" lvl="1" indent="-285750">
              <a:buFont typeface="Arial" panose="020B0604020202020204" pitchFamily="34" charset="0"/>
              <a:buChar char="•"/>
            </a:pPr>
            <a:endParaRPr lang="en-US" u="sng" dirty="0"/>
          </a:p>
          <a:p>
            <a:pPr marL="742950" lvl="1" indent="-285750">
              <a:buFont typeface="Arial" panose="020B0604020202020204" pitchFamily="34" charset="0"/>
              <a:buChar char="•"/>
            </a:pPr>
            <a:r>
              <a:rPr lang="en-US" u="sng" dirty="0"/>
              <a:t>Maintenance</a:t>
            </a:r>
            <a:r>
              <a:rPr lang="en-US" dirty="0"/>
              <a:t> – applying lessons learned and incorporating updates to keep program documents current and effective.</a:t>
            </a:r>
          </a:p>
          <a:p>
            <a:pPr lvl="2"/>
            <a:endParaRPr lang="en-US" dirty="0"/>
          </a:p>
          <a:p>
            <a:pPr marL="742950" lvl="1" indent="-285750">
              <a:buFont typeface="Arial" panose="020B0604020202020204" pitchFamily="34" charset="0"/>
              <a:buChar char="•"/>
            </a:pPr>
            <a:r>
              <a:rPr lang="en-US" dirty="0">
                <a:solidFill>
                  <a:srgbClr val="0070C0"/>
                </a:solidFill>
              </a:rPr>
              <a:t>RecoveryPro has tools that can assist with BCP testing and maintenance. </a:t>
            </a:r>
          </a:p>
        </p:txBody>
      </p:sp>
    </p:spTree>
    <p:extLst>
      <p:ext uri="{BB962C8B-B14F-4D97-AF65-F5344CB8AC3E}">
        <p14:creationId xmlns:p14="http://schemas.microsoft.com/office/powerpoint/2010/main" val="39024288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Effect transition="in" filter="fade">
                                      <p:cBhvr>
                                        <p:cTn id="45"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6463308"/>
          </a:xfrm>
          <a:prstGeom prst="rect">
            <a:avLst/>
          </a:prstGeom>
          <a:noFill/>
        </p:spPr>
        <p:txBody>
          <a:bodyPr wrap="square" rtlCol="0">
            <a:spAutoFit/>
          </a:bodyPr>
          <a:lstStyle/>
          <a:p>
            <a:r>
              <a:rPr lang="en-US" b="1" dirty="0"/>
              <a:t>How we BCP</a:t>
            </a:r>
          </a:p>
          <a:p>
            <a:endParaRPr lang="en-US" dirty="0"/>
          </a:p>
          <a:p>
            <a:r>
              <a:rPr lang="en-US" dirty="0"/>
              <a:t>Areas of Focus – (additional) – </a:t>
            </a:r>
            <a:r>
              <a:rPr lang="en-US" b="1" dirty="0"/>
              <a:t>Risk Assessment</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dirty="0"/>
              <a:t>Not included in the basics (it is not needed to build your Business Continuity Plan)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This is because we plan for the IMPACT and not the EVENT</a:t>
            </a:r>
          </a:p>
          <a:p>
            <a:pPr marL="1200150" lvl="2" indent="-285750">
              <a:buFont typeface="Arial" panose="020B0604020202020204" pitchFamily="34" charset="0"/>
              <a:buChar char="•"/>
            </a:pPr>
            <a:r>
              <a:rPr lang="en-US" dirty="0"/>
              <a:t>Risk Assessment is all about EVENTS.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Risk Assessment is key component of your overall program</a:t>
            </a:r>
          </a:p>
          <a:p>
            <a:pPr marL="1200150" lvl="2" indent="-285750">
              <a:buFont typeface="Arial" panose="020B0604020202020204" pitchFamily="34" charset="0"/>
              <a:buChar char="•"/>
            </a:pPr>
            <a:r>
              <a:rPr lang="en-US" dirty="0"/>
              <a:t>typically added after the basics are completed </a:t>
            </a:r>
          </a:p>
          <a:p>
            <a:pPr marL="1200150" lvl="2" indent="-285750">
              <a:buFont typeface="Arial" panose="020B0604020202020204" pitchFamily="34" charset="0"/>
              <a:buChar char="•"/>
            </a:pPr>
            <a:r>
              <a:rPr lang="en-US" dirty="0"/>
              <a:t>the focus is on identifying and mitigating RISK</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Example: </a:t>
            </a:r>
          </a:p>
          <a:p>
            <a:pPr marL="1200150" lvl="2" indent="-285750">
              <a:buFont typeface="Arial" panose="020B0604020202020204" pitchFamily="34" charset="0"/>
              <a:buChar char="•"/>
            </a:pPr>
            <a:r>
              <a:rPr lang="en-US" dirty="0"/>
              <a:t>Fire is an EVENT.</a:t>
            </a:r>
          </a:p>
          <a:p>
            <a:pPr marL="1200150" lvl="2" indent="-285750">
              <a:buFont typeface="Arial" panose="020B0604020202020204" pitchFamily="34" charset="0"/>
              <a:buChar char="•"/>
            </a:pPr>
            <a:r>
              <a:rPr lang="en-US" dirty="0"/>
              <a:t>The IMPACT is the loss of or damage to your facility. </a:t>
            </a:r>
          </a:p>
          <a:p>
            <a:pPr marL="1200150" lvl="2" indent="-285750">
              <a:buFont typeface="Arial" panose="020B0604020202020204" pitchFamily="34" charset="0"/>
              <a:buChar char="•"/>
            </a:pPr>
            <a:r>
              <a:rPr lang="en-US" dirty="0"/>
              <a:t>We plan for the IMPACT, but we can mitigate the RISK and reduce or even eliminate the IMPACT by putting in sprinklers, fire suppression systems, smoke detectors, fire extinguishers, having fire drills, eliminating fire hazards, etc. </a:t>
            </a:r>
          </a:p>
          <a:p>
            <a:pPr lvl="2"/>
            <a:endParaRPr lang="en-US" dirty="0"/>
          </a:p>
          <a:p>
            <a:pPr marL="742950" lvl="1" indent="-285750">
              <a:buFont typeface="Arial" panose="020B0604020202020204" pitchFamily="34" charset="0"/>
              <a:buChar char="•"/>
            </a:pPr>
            <a:r>
              <a:rPr lang="en-US" dirty="0">
                <a:solidFill>
                  <a:srgbClr val="0070C0"/>
                </a:solidFill>
              </a:rPr>
              <a:t>The Risk Assessment is a core component of RecoveryPro and includes nearly 40 specific risks in the content library.</a:t>
            </a:r>
          </a:p>
          <a:p>
            <a:pPr lvl="2"/>
            <a:endParaRPr lang="en-US" dirty="0"/>
          </a:p>
        </p:txBody>
      </p:sp>
    </p:spTree>
    <p:extLst>
      <p:ext uri="{BB962C8B-B14F-4D97-AF65-F5344CB8AC3E}">
        <p14:creationId xmlns:p14="http://schemas.microsoft.com/office/powerpoint/2010/main" val="462321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fade">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fade">
                                      <p:cBhvr>
                                        <p:cTn id="36" dur="500"/>
                                        <p:tgtEl>
                                          <p:spTgt spid="2">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500"/>
                                        <p:tgtEl>
                                          <p:spTgt spid="2">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animEffect transition="in" filter="fade">
                                      <p:cBhvr>
                                        <p:cTn id="51" dur="500"/>
                                        <p:tgtEl>
                                          <p:spTgt spid="2">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xEl>
                                              <p:pRg st="15" end="15"/>
                                            </p:txEl>
                                          </p:spTgt>
                                        </p:tgtEl>
                                        <p:attrNameLst>
                                          <p:attrName>style.visibility</p:attrName>
                                        </p:attrNameLst>
                                      </p:cBhvr>
                                      <p:to>
                                        <p:strVal val="visible"/>
                                      </p:to>
                                    </p:set>
                                    <p:animEffect transition="in" filter="fade">
                                      <p:cBhvr>
                                        <p:cTn id="56" dur="500"/>
                                        <p:tgtEl>
                                          <p:spTgt spid="2">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xEl>
                                              <p:pRg st="16" end="16"/>
                                            </p:txEl>
                                          </p:spTgt>
                                        </p:tgtEl>
                                        <p:attrNameLst>
                                          <p:attrName>style.visibility</p:attrName>
                                        </p:attrNameLst>
                                      </p:cBhvr>
                                      <p:to>
                                        <p:strVal val="visible"/>
                                      </p:to>
                                    </p:set>
                                    <p:animEffect transition="in" filter="fade">
                                      <p:cBhvr>
                                        <p:cTn id="61" dur="500"/>
                                        <p:tgtEl>
                                          <p:spTgt spid="2">
                                            <p:txEl>
                                              <p:pRg st="16" end="1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
                                            <p:txEl>
                                              <p:pRg st="18" end="18"/>
                                            </p:txEl>
                                          </p:spTgt>
                                        </p:tgtEl>
                                        <p:attrNameLst>
                                          <p:attrName>style.visibility</p:attrName>
                                        </p:attrNameLst>
                                      </p:cBhvr>
                                      <p:to>
                                        <p:strVal val="visible"/>
                                      </p:to>
                                    </p:set>
                                    <p:animEffect transition="in" filter="fade">
                                      <p:cBhvr>
                                        <p:cTn id="66"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4247317"/>
          </a:xfrm>
          <a:prstGeom prst="rect">
            <a:avLst/>
          </a:prstGeom>
          <a:noFill/>
        </p:spPr>
        <p:txBody>
          <a:bodyPr wrap="square" rtlCol="0">
            <a:spAutoFit/>
          </a:bodyPr>
          <a:lstStyle/>
          <a:p>
            <a:r>
              <a:rPr lang="en-US" b="1" dirty="0"/>
              <a:t>How we BCP</a:t>
            </a:r>
          </a:p>
          <a:p>
            <a:endParaRPr lang="en-US" dirty="0"/>
          </a:p>
          <a:p>
            <a:r>
              <a:rPr lang="en-US" dirty="0"/>
              <a:t>Areas of Focus – (additional) – </a:t>
            </a:r>
            <a:r>
              <a:rPr lang="en-US" b="1" dirty="0"/>
              <a:t>Systems Recovery</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dirty="0"/>
              <a:t>Many credit unions outsource their IT to a third-party service provider, so not all credit unions include this directly in their BCP. Instead, they reference the IT Vendor or vendors that would provide this service.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For those that do, Systems Recovery Technical Process documentation details the recovery processes for critical systems and infrastructure.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rgbClr val="0070C0"/>
                </a:solidFill>
              </a:rPr>
              <a:t>RecoveryPro includes Systems Recovery Technical Process Templates. Additional content will be added to this section in future updates based on credit union usage and feedback.</a:t>
            </a:r>
          </a:p>
          <a:p>
            <a:pPr lvl="2"/>
            <a:endParaRPr lang="en-US" dirty="0"/>
          </a:p>
          <a:p>
            <a:pPr lvl="2"/>
            <a:endParaRPr lang="en-US" dirty="0"/>
          </a:p>
        </p:txBody>
      </p:sp>
    </p:spTree>
    <p:extLst>
      <p:ext uri="{BB962C8B-B14F-4D97-AF65-F5344CB8AC3E}">
        <p14:creationId xmlns:p14="http://schemas.microsoft.com/office/powerpoint/2010/main" val="2196132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0"/>
            <a:ext cx="357715" cy="966073"/>
            <a:chOff x="0" y="0"/>
            <a:chExt cx="1913890" cy="5168795"/>
          </a:xfrm>
        </p:grpSpPr>
        <p:sp>
          <p:nvSpPr>
            <p:cNvPr id="3" name="Freeform 3"/>
            <p:cNvSpPr/>
            <p:nvPr/>
          </p:nvSpPr>
          <p:spPr>
            <a:xfrm>
              <a:off x="0" y="0"/>
              <a:ext cx="1913890" cy="5168795"/>
            </a:xfrm>
            <a:custGeom>
              <a:avLst/>
              <a:gdLst/>
              <a:ahLst/>
              <a:cxnLst/>
              <a:rect l="l" t="t" r="r" b="b"/>
              <a:pathLst>
                <a:path w="1913890" h="5168795">
                  <a:moveTo>
                    <a:pt x="0" y="0"/>
                  </a:moveTo>
                  <a:lnTo>
                    <a:pt x="1913890" y="0"/>
                  </a:lnTo>
                  <a:lnTo>
                    <a:pt x="1913890" y="5168795"/>
                  </a:lnTo>
                  <a:lnTo>
                    <a:pt x="0" y="5168795"/>
                  </a:lnTo>
                  <a:close/>
                </a:path>
              </a:pathLst>
            </a:custGeom>
            <a:solidFill>
              <a:srgbClr val="F16B17"/>
            </a:solidFill>
          </p:spPr>
          <p:txBody>
            <a:bodyPr/>
            <a:lstStyle/>
            <a:p>
              <a:endParaRPr lang="en-US"/>
            </a:p>
          </p:txBody>
        </p:sp>
      </p:grpSp>
      <p:grpSp>
        <p:nvGrpSpPr>
          <p:cNvPr id="4" name="Group 4"/>
          <p:cNvGrpSpPr/>
          <p:nvPr/>
        </p:nvGrpSpPr>
        <p:grpSpPr>
          <a:xfrm>
            <a:off x="487882" y="99793"/>
            <a:ext cx="5230282" cy="789207"/>
            <a:chOff x="0" y="0"/>
            <a:chExt cx="27983654" cy="4222504"/>
          </a:xfrm>
        </p:grpSpPr>
        <p:sp>
          <p:nvSpPr>
            <p:cNvPr id="5" name="Freeform 5"/>
            <p:cNvSpPr/>
            <p:nvPr/>
          </p:nvSpPr>
          <p:spPr>
            <a:xfrm>
              <a:off x="0" y="0"/>
              <a:ext cx="27983653" cy="4222504"/>
            </a:xfrm>
            <a:custGeom>
              <a:avLst/>
              <a:gdLst/>
              <a:ahLst/>
              <a:cxnLst/>
              <a:rect l="l" t="t" r="r" b="b"/>
              <a:pathLst>
                <a:path w="27983653" h="4222504">
                  <a:moveTo>
                    <a:pt x="0" y="0"/>
                  </a:moveTo>
                  <a:lnTo>
                    <a:pt x="27983653" y="0"/>
                  </a:lnTo>
                  <a:lnTo>
                    <a:pt x="27983653" y="4222504"/>
                  </a:lnTo>
                  <a:lnTo>
                    <a:pt x="0" y="4222504"/>
                  </a:lnTo>
                  <a:close/>
                </a:path>
              </a:pathLst>
            </a:custGeom>
            <a:solidFill>
              <a:srgbClr val="193569"/>
            </a:solidFill>
          </p:spPr>
          <p:txBody>
            <a:bodyPr/>
            <a:lstStyle/>
            <a:p>
              <a:endParaRPr lang="en-US"/>
            </a:p>
          </p:txBody>
        </p:sp>
      </p:grpSp>
      <p:sp>
        <p:nvSpPr>
          <p:cNvPr id="7" name="TextBox 7"/>
          <p:cNvSpPr txBox="1"/>
          <p:nvPr/>
        </p:nvSpPr>
        <p:spPr>
          <a:xfrm>
            <a:off x="357716" y="1082416"/>
            <a:ext cx="11631085" cy="8780994"/>
          </a:xfrm>
          <a:prstGeom prst="rect">
            <a:avLst/>
          </a:prstGeom>
        </p:spPr>
        <p:txBody>
          <a:bodyPr wrap="square" lIns="0" tIns="0" rIns="0" bIns="0" rtlCol="0" anchor="t">
            <a:spAutoFit/>
          </a:bodyPr>
          <a:lstStyle/>
          <a:p>
            <a:pPr marL="490275" lvl="1" indent="-245138">
              <a:buFont typeface="Arial"/>
              <a:buChar char="•"/>
            </a:pPr>
            <a:r>
              <a:rPr lang="en-US" sz="2933" dirty="0">
                <a:latin typeface="Calibri" panose="020F0502020204030204" pitchFamily="34" charset="0"/>
              </a:rPr>
              <a:t>How to purchase RecoveryPro</a:t>
            </a:r>
          </a:p>
          <a:p>
            <a:pPr marL="795090" lvl="2" indent="-245138">
              <a:buFont typeface="Arial"/>
              <a:buChar char="•"/>
            </a:pPr>
            <a:r>
              <a:rPr lang="en-US" sz="2933" dirty="0">
                <a:latin typeface="Calibri" panose="020F0502020204030204" pitchFamily="34" charset="0"/>
                <a:hlinkClick r:id="rId2"/>
              </a:rPr>
              <a:t>https://www.leagueinfosight.com/purchase-recoverypro</a:t>
            </a:r>
            <a:r>
              <a:rPr lang="en-US" sz="2933" dirty="0">
                <a:latin typeface="Calibri" panose="020F0502020204030204" pitchFamily="34" charset="0"/>
              </a:rPr>
              <a:t> </a:t>
            </a:r>
          </a:p>
          <a:p>
            <a:pPr marL="795090" lvl="2" indent="-245138">
              <a:buFont typeface="Arial"/>
              <a:buChar char="•"/>
            </a:pPr>
            <a:endParaRPr lang="en-US" sz="2933" dirty="0">
              <a:latin typeface="Calibri" panose="020F0502020204030204" pitchFamily="34" charset="0"/>
            </a:endParaRPr>
          </a:p>
          <a:p>
            <a:pPr marL="490275" lvl="1" indent="-245138">
              <a:buFont typeface="Arial"/>
              <a:buChar char="•"/>
            </a:pPr>
            <a:r>
              <a:rPr lang="en-US" sz="2933" dirty="0">
                <a:latin typeface="Calibri" panose="020F0502020204030204" pitchFamily="34" charset="0"/>
              </a:rPr>
              <a:t>RecoveryPro Cost</a:t>
            </a:r>
          </a:p>
          <a:p>
            <a:pPr marL="795090" lvl="2" indent="-245138">
              <a:buFont typeface="Arial"/>
              <a:buChar char="•"/>
            </a:pPr>
            <a:r>
              <a:rPr lang="en-US" sz="2933" dirty="0">
                <a:latin typeface="Calibri" panose="020F0502020204030204" pitchFamily="34" charset="0"/>
              </a:rPr>
              <a:t>Based on Credit Union League/Association Affiliation and Asset Size</a:t>
            </a:r>
            <a:br>
              <a:rPr lang="en-US" sz="2933" dirty="0">
                <a:latin typeface="Calibri" panose="020F0502020204030204" pitchFamily="34" charset="0"/>
              </a:rPr>
            </a:br>
            <a:endParaRPr lang="en-US" sz="2933" dirty="0">
              <a:latin typeface="Calibri" panose="020F0502020204030204" pitchFamily="34" charset="0"/>
            </a:endParaRPr>
          </a:p>
          <a:p>
            <a:pPr marL="795090" lvl="2" indent="-245138">
              <a:buFont typeface="Arial"/>
              <a:buChar char="•"/>
            </a:pPr>
            <a:endParaRPr lang="en-US" sz="2933" dirty="0">
              <a:latin typeface="Calibri" panose="020F0502020204030204" pitchFamily="34" charset="0"/>
            </a:endParaRPr>
          </a:p>
          <a:p>
            <a:pPr marL="795090" lvl="2" indent="-245138">
              <a:buFont typeface="Arial"/>
              <a:buChar char="•"/>
            </a:pPr>
            <a:endParaRPr lang="en-US" sz="2933" dirty="0">
              <a:latin typeface="Calibri" panose="020F0502020204030204" pitchFamily="34" charset="0"/>
            </a:endParaRPr>
          </a:p>
          <a:p>
            <a:pPr marL="549952" lvl="2"/>
            <a:br>
              <a:rPr lang="en-US" sz="2933" dirty="0">
                <a:latin typeface="Calibri" panose="020F0502020204030204" pitchFamily="34" charset="0"/>
              </a:rPr>
            </a:br>
            <a:endParaRPr lang="en-US" sz="2933" dirty="0">
              <a:latin typeface="Calibri" panose="020F0502020204030204" pitchFamily="34" charset="0"/>
            </a:endParaRPr>
          </a:p>
          <a:p>
            <a:pPr marL="490275" lvl="1" indent="-245138">
              <a:buFont typeface="Arial"/>
              <a:buChar char="•"/>
            </a:pPr>
            <a:r>
              <a:rPr lang="en-US" sz="2933" dirty="0">
                <a:latin typeface="Calibri" panose="020F0502020204030204" pitchFamily="34" charset="0"/>
              </a:rPr>
              <a:t>Support</a:t>
            </a:r>
            <a:br>
              <a:rPr lang="en-US" sz="2933" dirty="0">
                <a:latin typeface="Calibri" panose="020F0502020204030204" pitchFamily="34" charset="0"/>
              </a:rPr>
            </a:br>
            <a:r>
              <a:rPr lang="en-US" sz="2933" dirty="0">
                <a:latin typeface="Calibri" panose="020F0502020204030204" pitchFamily="34" charset="0"/>
              </a:rPr>
              <a:t> </a:t>
            </a:r>
            <a:br>
              <a:rPr lang="en-US" sz="2933" dirty="0">
                <a:latin typeface="Calibri" panose="020F0502020204030204" pitchFamily="34" charset="0"/>
              </a:rPr>
            </a:br>
            <a:endParaRPr lang="en-US" sz="2933" dirty="0">
              <a:latin typeface="Calibri" panose="020F0502020204030204" pitchFamily="34" charset="0"/>
            </a:endParaRPr>
          </a:p>
          <a:p>
            <a:pPr marL="490275" lvl="1" indent="-245138">
              <a:buFont typeface="Arial"/>
              <a:buChar char="•"/>
            </a:pPr>
            <a:endParaRPr lang="en-US" sz="2933" dirty="0">
              <a:latin typeface="Calibri" panose="020F0502020204030204" pitchFamily="34" charset="0"/>
            </a:endParaRPr>
          </a:p>
          <a:p>
            <a:pPr marL="490275" lvl="1" indent="-245138">
              <a:buFont typeface="Arial"/>
              <a:buChar char="•"/>
            </a:pPr>
            <a:endParaRPr lang="en-US" sz="4000" dirty="0">
              <a:latin typeface="Calibri" panose="020F0502020204030204" pitchFamily="34" charset="0"/>
            </a:endParaRPr>
          </a:p>
          <a:p>
            <a:pPr marL="245138" lvl="1"/>
            <a:br>
              <a:rPr lang="en-US" sz="4000" dirty="0">
                <a:latin typeface="Calibri" panose="020F0502020204030204" pitchFamily="34" charset="0"/>
              </a:rPr>
            </a:br>
            <a:br>
              <a:rPr lang="en-US" sz="4000" dirty="0">
                <a:latin typeface="Calibri" panose="020F0502020204030204" pitchFamily="34" charset="0"/>
              </a:rPr>
            </a:br>
            <a:endParaRPr lang="en-US" sz="4000" dirty="0">
              <a:latin typeface="Calibri" panose="020F0502020204030204" pitchFamily="34" charset="0"/>
            </a:endParaRPr>
          </a:p>
        </p:txBody>
      </p:sp>
      <p:sp>
        <p:nvSpPr>
          <p:cNvPr id="9" name="TextBox 8">
            <a:extLst>
              <a:ext uri="{FF2B5EF4-FFF2-40B4-BE49-F238E27FC236}">
                <a16:creationId xmlns:a16="http://schemas.microsoft.com/office/drawing/2014/main" id="{8947702A-6701-401D-B0FC-8FDDF80BBE2C}"/>
              </a:ext>
            </a:extLst>
          </p:cNvPr>
          <p:cNvSpPr txBox="1"/>
          <p:nvPr/>
        </p:nvSpPr>
        <p:spPr>
          <a:xfrm>
            <a:off x="-11043" y="277822"/>
            <a:ext cx="6096000" cy="913070"/>
          </a:xfrm>
          <a:prstGeom prst="rect">
            <a:avLst/>
          </a:prstGeom>
          <a:noFill/>
        </p:spPr>
        <p:txBody>
          <a:bodyPr wrap="square">
            <a:spAutoFit/>
          </a:bodyPr>
          <a:lstStyle/>
          <a:p>
            <a:pPr algn="ctr">
              <a:lnSpc>
                <a:spcPts val="3193"/>
              </a:lnSpc>
            </a:pPr>
            <a:r>
              <a:rPr lang="en-US" sz="2933" dirty="0">
                <a:solidFill>
                  <a:schemeClr val="bg1"/>
                </a:solidFill>
              </a:rPr>
              <a:t>Additional Information</a:t>
            </a:r>
            <a:endParaRPr lang="en-US" sz="2933" dirty="0">
              <a:solidFill>
                <a:schemeClr val="bg1"/>
              </a:solidFill>
              <a:latin typeface="Archivo Black"/>
            </a:endParaRPr>
          </a:p>
          <a:p>
            <a:pPr algn="ctr">
              <a:lnSpc>
                <a:spcPts val="3193"/>
              </a:lnSpc>
            </a:pPr>
            <a:endParaRPr lang="en-US" sz="2933" dirty="0">
              <a:solidFill>
                <a:schemeClr val="bg1"/>
              </a:solidFill>
              <a:latin typeface="Archivo Black"/>
            </a:endParaRPr>
          </a:p>
        </p:txBody>
      </p:sp>
      <p:pic>
        <p:nvPicPr>
          <p:cNvPr id="3075" name="Picture 1" descr="image001">
            <a:extLst>
              <a:ext uri="{FF2B5EF4-FFF2-40B4-BE49-F238E27FC236}">
                <a16:creationId xmlns:a16="http://schemas.microsoft.com/office/drawing/2014/main" id="{5663597A-7CA4-416D-BF35-53D6E535E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644" y="3429000"/>
            <a:ext cx="8745524" cy="204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65409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078313"/>
          </a:xfrm>
          <a:prstGeom prst="rect">
            <a:avLst/>
          </a:prstGeom>
          <a:noFill/>
        </p:spPr>
        <p:txBody>
          <a:bodyPr wrap="square" rtlCol="0">
            <a:spAutoFit/>
          </a:bodyPr>
          <a:lstStyle/>
          <a:p>
            <a:r>
              <a:rPr lang="en-US" b="1" dirty="0"/>
              <a:t>Are you glad you came?</a:t>
            </a:r>
          </a:p>
          <a:p>
            <a:endParaRPr lang="en-US" dirty="0"/>
          </a:p>
          <a:p>
            <a:r>
              <a:rPr lang="en-US" dirty="0"/>
              <a:t>A lot of ground was covered! </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t>Most was high-level (my apologies on the Business Processes section!).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0070C0"/>
                </a:solidFill>
              </a:rPr>
              <a:t>A few quick final notes: </a:t>
            </a:r>
          </a:p>
          <a:p>
            <a:pPr marL="285750" indent="-285750">
              <a:buFont typeface="Arial" panose="020B0604020202020204" pitchFamily="34" charset="0"/>
              <a:buChar char="•"/>
            </a:pPr>
            <a:endParaRPr lang="en-US" dirty="0">
              <a:solidFill>
                <a:srgbClr val="0070C0"/>
              </a:solidFill>
            </a:endParaRPr>
          </a:p>
          <a:p>
            <a:pPr marL="742950" lvl="1" indent="-285750">
              <a:buFont typeface="Arial" panose="020B0604020202020204" pitchFamily="34" charset="0"/>
              <a:buChar char="•"/>
            </a:pPr>
            <a:r>
              <a:rPr lang="en-US" dirty="0" err="1">
                <a:solidFill>
                  <a:srgbClr val="0070C0"/>
                </a:solidFill>
              </a:rPr>
              <a:t>RecoveryPro</a:t>
            </a:r>
            <a:r>
              <a:rPr lang="en-US" dirty="0">
                <a:solidFill>
                  <a:srgbClr val="0070C0"/>
                </a:solidFill>
              </a:rPr>
              <a:t> can be purchased as a stand-alone product.</a:t>
            </a:r>
          </a:p>
          <a:p>
            <a:pPr marL="742950" lvl="1" indent="-285750">
              <a:buFont typeface="Arial" panose="020B0604020202020204" pitchFamily="34" charset="0"/>
              <a:buChar char="•"/>
            </a:pPr>
            <a:r>
              <a:rPr lang="en-US" dirty="0">
                <a:solidFill>
                  <a:srgbClr val="0070C0"/>
                </a:solidFill>
              </a:rPr>
              <a:t>We are exploring facilitation/consulting package options through your League/Association that we can </a:t>
            </a:r>
            <a:r>
              <a:rPr lang="en-US">
                <a:solidFill>
                  <a:srgbClr val="0070C0"/>
                </a:solidFill>
              </a:rPr>
              <a:t>help coordinate. </a:t>
            </a:r>
            <a:endParaRPr lang="en-US" dirty="0">
              <a:solidFill>
                <a:srgbClr val="0070C0"/>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Who has questions?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Questions can also be sent to </a:t>
            </a:r>
            <a:r>
              <a:rPr lang="en-US" dirty="0">
                <a:hlinkClick r:id="rId2"/>
              </a:rPr>
              <a:t>info@leagueinfosight.com</a:t>
            </a:r>
            <a:r>
              <a:rPr lang="en-US" dirty="0"/>
              <a:t> or </a:t>
            </a:r>
            <a:r>
              <a:rPr lang="en-US" dirty="0">
                <a:hlinkClick r:id="rId3"/>
              </a:rPr>
              <a:t>washland@synergentcorp.com</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0070C0"/>
                </a:solidFill>
              </a:rPr>
              <a:t>Thank YOU!</a:t>
            </a:r>
          </a:p>
          <a:p>
            <a:pPr lvl="2"/>
            <a:endParaRPr lang="en-US" dirty="0"/>
          </a:p>
        </p:txBody>
      </p:sp>
    </p:spTree>
    <p:extLst>
      <p:ext uri="{BB962C8B-B14F-4D97-AF65-F5344CB8AC3E}">
        <p14:creationId xmlns:p14="http://schemas.microsoft.com/office/powerpoint/2010/main" val="633266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fade">
                                      <p:cBhvr>
                                        <p:cTn id="31" dur="500"/>
                                        <p:tgtEl>
                                          <p:spTgt spid="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fade">
                                      <p:cBhvr>
                                        <p:cTn id="36" dur="500"/>
                                        <p:tgtEl>
                                          <p:spTgt spid="2">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Effect transition="in" filter="fade">
                                      <p:cBhvr>
                                        <p:cTn id="41" dur="500"/>
                                        <p:tgtEl>
                                          <p:spTgt spid="2">
                                            <p:txEl>
                                              <p:pRg st="13" end="13"/>
                                            </p:txEl>
                                          </p:spTgt>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animEffect transition="in" filter="fade">
                                      <p:cBhvr>
                                        <p:cTn id="45"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4801314"/>
          </a:xfrm>
          <a:prstGeom prst="rect">
            <a:avLst/>
          </a:prstGeom>
          <a:noFill/>
        </p:spPr>
        <p:txBody>
          <a:bodyPr wrap="square" rtlCol="0">
            <a:spAutoFit/>
          </a:bodyPr>
          <a:lstStyle/>
          <a:p>
            <a:r>
              <a:rPr lang="en-US" b="1" dirty="0"/>
              <a:t>What are you looking for? </a:t>
            </a:r>
          </a:p>
          <a:p>
            <a:endParaRPr lang="en-US" dirty="0"/>
          </a:p>
          <a:p>
            <a:r>
              <a:rPr lang="en-US" dirty="0"/>
              <a:t>As part of the registration process, you were asked to share what you were hoping to get from the session. The themes of your answers:</a:t>
            </a:r>
          </a:p>
          <a:p>
            <a:endParaRPr lang="en-US" dirty="0"/>
          </a:p>
          <a:p>
            <a:pPr marL="285750" indent="-285750">
              <a:buFont typeface="Arial" panose="020B0604020202020204" pitchFamily="34" charset="0"/>
              <a:buChar char="•"/>
            </a:pPr>
            <a:r>
              <a:rPr lang="en-US" b="1" dirty="0"/>
              <a:t>Gaining BCP knowledge </a:t>
            </a:r>
            <a:r>
              <a:rPr lang="en-US" dirty="0"/>
              <a:t>– the basics, what is included, further education, learning and increasing familiarization with Business Continuity Planning, helpful tools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The BCP development process </a:t>
            </a:r>
            <a:r>
              <a:rPr lang="en-US" dirty="0"/>
              <a:t>– (for some) getting started, (for others) updating or improving what you already have, understanding the BCP process, guidelines, ideas, and direction, development and implementing disaster recovery (DR), testing ideas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How </a:t>
            </a:r>
            <a:r>
              <a:rPr lang="en-US" b="1" dirty="0" err="1"/>
              <a:t>RecoveryPro</a:t>
            </a:r>
            <a:r>
              <a:rPr lang="en-US" b="1" dirty="0"/>
              <a:t> can make BCP process and documentation better </a:t>
            </a:r>
            <a:r>
              <a:rPr lang="en-US" dirty="0"/>
              <a:t>– (for some) basics on using the system, (for others) a refresher on </a:t>
            </a:r>
            <a:r>
              <a:rPr lang="en-US" dirty="0" err="1"/>
              <a:t>RecoveryPro</a:t>
            </a:r>
            <a:r>
              <a:rPr lang="en-US" dirty="0"/>
              <a:t>, how to get your organization setup, how to make the best use of our subscription, how the BCP fits into examiner documentation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Anything I missed? </a:t>
            </a:r>
          </a:p>
        </p:txBody>
      </p:sp>
    </p:spTree>
    <p:extLst>
      <p:ext uri="{BB962C8B-B14F-4D97-AF65-F5344CB8AC3E}">
        <p14:creationId xmlns:p14="http://schemas.microsoft.com/office/powerpoint/2010/main" val="1698190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500"/>
                                        <p:tgtEl>
                                          <p:spTgt spid="2">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animEffect transition="in" filter="fade">
                                      <p:cBhvr>
                                        <p:cTn id="26" dur="500"/>
                                        <p:tgtEl>
                                          <p:spTgt spid="2">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4801314"/>
          </a:xfrm>
          <a:prstGeom prst="rect">
            <a:avLst/>
          </a:prstGeom>
          <a:noFill/>
        </p:spPr>
        <p:txBody>
          <a:bodyPr wrap="square" rtlCol="0">
            <a:spAutoFit/>
          </a:bodyPr>
          <a:lstStyle/>
          <a:p>
            <a:r>
              <a:rPr lang="en-US" b="1" dirty="0"/>
              <a:t>Why we BCP (</a:t>
            </a:r>
            <a:r>
              <a:rPr lang="en-US" b="1" u="sng" dirty="0"/>
              <a:t>Business Continuity Planning</a:t>
            </a:r>
            <a:r>
              <a:rPr lang="en-US" b="1" dirty="0"/>
              <a:t>)</a:t>
            </a:r>
          </a:p>
          <a:p>
            <a:endParaRPr lang="en-US" dirty="0"/>
          </a:p>
          <a:p>
            <a:pPr marL="285750" indent="-285750">
              <a:buFont typeface="Arial" panose="020B0604020202020204" pitchFamily="34" charset="0"/>
              <a:buChar char="•"/>
            </a:pPr>
            <a:r>
              <a:rPr lang="en-US" dirty="0"/>
              <a:t>Typically, there are just TWO REASONS:</a:t>
            </a:r>
          </a:p>
          <a:p>
            <a:pPr marL="285750" indent="-285750">
              <a:buFont typeface="Arial" panose="020B0604020202020204" pitchFamily="34" charset="0"/>
              <a:buChar char="•"/>
            </a:pPr>
            <a:endParaRPr lang="en-US" dirty="0"/>
          </a:p>
          <a:p>
            <a:pPr marL="800100" lvl="1" indent="-342900">
              <a:buFont typeface="+mj-lt"/>
              <a:buAutoNum type="arabicPeriod"/>
            </a:pPr>
            <a:r>
              <a:rPr lang="en-US" dirty="0"/>
              <a:t>Because we HAVE to (regulatory) </a:t>
            </a:r>
          </a:p>
          <a:p>
            <a:pPr marL="342900" indent="-342900">
              <a:buFont typeface="+mj-lt"/>
              <a:buAutoNum type="arabicPeriod"/>
            </a:pPr>
            <a:endParaRPr lang="en-US" dirty="0"/>
          </a:p>
          <a:p>
            <a:pPr marL="800100" lvl="1" indent="-342900">
              <a:buFont typeface="+mj-lt"/>
              <a:buAutoNum type="arabicPeriod" startAt="2"/>
            </a:pPr>
            <a:r>
              <a:rPr lang="en-US" dirty="0"/>
              <a:t>Because we NEED to (preparedness is a key strategic priority)</a:t>
            </a: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If number two is a serious factor, it is very likely that either your organization or your leadership has been touched by disaster.</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p:txBody>
      </p:sp>
      <p:pic>
        <p:nvPicPr>
          <p:cNvPr id="2052" name="Picture 4" descr="See the source image">
            <a:extLst>
              <a:ext uri="{FF2B5EF4-FFF2-40B4-BE49-F238E27FC236}">
                <a16:creationId xmlns:a16="http://schemas.microsoft.com/office/drawing/2014/main" id="{C0E0F9AC-C19B-44A3-B353-8A1CBDC4A8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7"/>
          <a:stretch/>
        </p:blipFill>
        <p:spPr bwMode="auto">
          <a:xfrm>
            <a:off x="5290723" y="3649212"/>
            <a:ext cx="1976871" cy="24957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39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078313"/>
          </a:xfrm>
          <a:prstGeom prst="rect">
            <a:avLst/>
          </a:prstGeom>
          <a:noFill/>
        </p:spPr>
        <p:txBody>
          <a:bodyPr wrap="square" rtlCol="0">
            <a:spAutoFit/>
          </a:bodyPr>
          <a:lstStyle/>
          <a:p>
            <a:r>
              <a:rPr lang="en-US" b="1" dirty="0"/>
              <a:t>Why we BCP</a:t>
            </a:r>
          </a:p>
          <a:p>
            <a:endParaRPr lang="en-US" dirty="0"/>
          </a:p>
          <a:p>
            <a:r>
              <a:rPr lang="en-US" dirty="0"/>
              <a:t>Business Continuity 101:</a:t>
            </a:r>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r>
              <a:rPr lang="en-US" i="1" dirty="0"/>
              <a:t>Disasters are big scary things… that happen to other people.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Types of disasters can vary - weather related, accidents, facility issues, biological events, pandemics, and more. </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They can happen naturally, accidentally, or because of deliberate acts.</a:t>
            </a:r>
          </a:p>
          <a:p>
            <a:pPr marL="342900" indent="-342900">
              <a:buFont typeface="+mj-lt"/>
              <a:buAutoNum type="arabicPeriod"/>
            </a:pPr>
            <a:endParaRPr lang="en-US" dirty="0"/>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4057FDC2-1116-454A-AF28-20CA7FC066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9507" y="2221764"/>
            <a:ext cx="4070316" cy="1506390"/>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3514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50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500"/>
                                        <p:tgtEl>
                                          <p:spTgt spid="2">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000"/>
                            </p:stCondLst>
                            <p:childTnLst>
                              <p:par>
                                <p:cTn id="22" presetID="10" presetClass="entr" presetSubtype="0" fill="hold" grpId="0" nodeType="afterEffect">
                                  <p:stCondLst>
                                    <p:cond delay="1000"/>
                                  </p:stCondLst>
                                  <p:childTnLst>
                                    <p:set>
                                      <p:cBhvr>
                                        <p:cTn id="23" dur="1" fill="hold">
                                          <p:stCondLst>
                                            <p:cond delay="0"/>
                                          </p:stCondLst>
                                        </p:cTn>
                                        <p:tgtEl>
                                          <p:spTgt spid="2">
                                            <p:txEl>
                                              <p:pRg st="12" end="12"/>
                                            </p:txEl>
                                          </p:spTgt>
                                        </p:tgtEl>
                                        <p:attrNameLst>
                                          <p:attrName>style.visibility</p:attrName>
                                        </p:attrNameLst>
                                      </p:cBhvr>
                                      <p:to>
                                        <p:strVal val="visible"/>
                                      </p:to>
                                    </p:set>
                                    <p:animEffect transition="in" filter="fade">
                                      <p:cBhvr>
                                        <p:cTn id="24" dur="500"/>
                                        <p:tgtEl>
                                          <p:spTgt spid="2">
                                            <p:txEl>
                                              <p:pRg st="12" end="12"/>
                                            </p:txEl>
                                          </p:spTgt>
                                        </p:tgtEl>
                                      </p:cBhvr>
                                    </p:animEffect>
                                  </p:childTnLst>
                                </p:cTn>
                              </p:par>
                            </p:childTnLst>
                          </p:cTn>
                        </p:par>
                        <p:par>
                          <p:cTn id="25" fill="hold">
                            <p:stCondLst>
                              <p:cond delay="2500"/>
                            </p:stCondLst>
                            <p:childTnLst>
                              <p:par>
                                <p:cTn id="26" presetID="10" presetClass="entr" presetSubtype="0" fill="hold" grpId="0" nodeType="afterEffect">
                                  <p:stCondLst>
                                    <p:cond delay="1000"/>
                                  </p:stCondLst>
                                  <p:childTnLst>
                                    <p:set>
                                      <p:cBhvr>
                                        <p:cTn id="27" dur="1" fill="hold">
                                          <p:stCondLst>
                                            <p:cond delay="0"/>
                                          </p:stCondLst>
                                        </p:cTn>
                                        <p:tgtEl>
                                          <p:spTgt spid="2">
                                            <p:txEl>
                                              <p:pRg st="14" end="14"/>
                                            </p:txEl>
                                          </p:spTgt>
                                        </p:tgtEl>
                                        <p:attrNameLst>
                                          <p:attrName>style.visibility</p:attrName>
                                        </p:attrNameLst>
                                      </p:cBhvr>
                                      <p:to>
                                        <p:strVal val="visible"/>
                                      </p:to>
                                    </p:set>
                                    <p:animEffect transition="in" filter="fade">
                                      <p:cBhvr>
                                        <p:cTn id="28"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078313"/>
          </a:xfrm>
          <a:prstGeom prst="rect">
            <a:avLst/>
          </a:prstGeom>
          <a:noFill/>
        </p:spPr>
        <p:txBody>
          <a:bodyPr wrap="square" rtlCol="0">
            <a:spAutoFit/>
          </a:bodyPr>
          <a:lstStyle/>
          <a:p>
            <a:r>
              <a:rPr lang="en-US" b="1" dirty="0"/>
              <a:t>Why we BCP</a:t>
            </a:r>
          </a:p>
          <a:p>
            <a:endParaRPr lang="en-US" dirty="0"/>
          </a:p>
          <a:p>
            <a:r>
              <a:rPr lang="en-US" dirty="0"/>
              <a:t>Business Continuity 101:</a:t>
            </a:r>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r>
              <a:rPr lang="en-US" i="1" dirty="0"/>
              <a:t>Preparing for disasters is a big, complicated job… that nobody has time for.</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Can be overwhelming to create, maintain and distribute the BCP along with everything else on your plate…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Easy to procrastinate (in hopes that you will never need it).</a:t>
            </a:r>
          </a:p>
          <a:p>
            <a:pPr marL="342900" indent="-342900">
              <a:buFont typeface="+mj-lt"/>
              <a:buAutoNum type="arabicPeriod"/>
            </a:pPr>
            <a:endParaRPr lang="en-US" dirty="0"/>
          </a:p>
          <a:p>
            <a:pPr marL="742950" lvl="1"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4057FDC2-1116-454A-AF28-20CA7FC066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69507" y="2221764"/>
            <a:ext cx="4070316" cy="1506390"/>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4947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childTnLst>
                          </p:cTn>
                        </p:par>
                        <p:par>
                          <p:cTn id="19" fill="hold">
                            <p:stCondLst>
                              <p:cond delay="500"/>
                            </p:stCondLst>
                            <p:childTnLst>
                              <p:par>
                                <p:cTn id="20" presetID="10" presetClass="entr" presetSubtype="0" fill="hold" grpId="0" nodeType="afterEffect">
                                  <p:stCondLst>
                                    <p:cond delay="100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fade">
                                      <p:cBhvr>
                                        <p:cTn id="22" dur="500"/>
                                        <p:tgtEl>
                                          <p:spTgt spid="2">
                                            <p:txEl>
                                              <p:pRg st="12" end="12"/>
                                            </p:txEl>
                                          </p:spTgt>
                                        </p:tgtEl>
                                      </p:cBhvr>
                                    </p:animEffect>
                                  </p:childTnLst>
                                </p:cTn>
                              </p:par>
                            </p:childTnLst>
                          </p:cTn>
                        </p:par>
                        <p:par>
                          <p:cTn id="23" fill="hold">
                            <p:stCondLst>
                              <p:cond delay="2000"/>
                            </p:stCondLst>
                            <p:childTnLst>
                              <p:par>
                                <p:cTn id="24" presetID="10" presetClass="entr" presetSubtype="0" fill="hold" grpId="0" nodeType="afterEffect">
                                  <p:stCondLst>
                                    <p:cond delay="1000"/>
                                  </p:stCondLst>
                                  <p:childTnLst>
                                    <p:set>
                                      <p:cBhvr>
                                        <p:cTn id="25" dur="1" fill="hold">
                                          <p:stCondLst>
                                            <p:cond delay="0"/>
                                          </p:stCondLst>
                                        </p:cTn>
                                        <p:tgtEl>
                                          <p:spTgt spid="2">
                                            <p:txEl>
                                              <p:pRg st="14" end="14"/>
                                            </p:txEl>
                                          </p:spTgt>
                                        </p:tgtEl>
                                        <p:attrNameLst>
                                          <p:attrName>style.visibility</p:attrName>
                                        </p:attrNameLst>
                                      </p:cBhvr>
                                      <p:to>
                                        <p:strVal val="visible"/>
                                      </p:to>
                                    </p:set>
                                    <p:animEffect transition="in" filter="fade">
                                      <p:cBhvr>
                                        <p:cTn id="26"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355312"/>
          </a:xfrm>
          <a:prstGeom prst="rect">
            <a:avLst/>
          </a:prstGeom>
          <a:noFill/>
        </p:spPr>
        <p:txBody>
          <a:bodyPr wrap="square" rtlCol="0">
            <a:spAutoFit/>
          </a:bodyPr>
          <a:lstStyle/>
          <a:p>
            <a:r>
              <a:rPr lang="en-US" b="1" dirty="0"/>
              <a:t>Why we BCP</a:t>
            </a:r>
          </a:p>
          <a:p>
            <a:endParaRPr lang="en-US" dirty="0"/>
          </a:p>
          <a:p>
            <a:r>
              <a:rPr lang="en-US" dirty="0"/>
              <a:t>Business Continuity 101:</a:t>
            </a:r>
          </a:p>
          <a:p>
            <a:pPr marL="285750" indent="-285750">
              <a:buFont typeface="Arial" panose="020B0604020202020204" pitchFamily="34" charset="0"/>
              <a:buChar char="•"/>
            </a:pPr>
            <a:endParaRPr lang="en-US" dirty="0"/>
          </a:p>
          <a:p>
            <a:pPr marL="800100" lvl="1" indent="-342900">
              <a:buFont typeface="Arial" panose="020B0604020202020204" pitchFamily="34" charset="0"/>
              <a:buChar char="•"/>
            </a:pPr>
            <a:r>
              <a:rPr lang="en-US" i="1" dirty="0"/>
              <a:t>Disaster plan is a huge binder full of every detail we could ever need… that no one will ever use</a:t>
            </a:r>
          </a:p>
          <a:p>
            <a:pPr lvl="1"/>
            <a:endParaRPr lang="en-US" i="1"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Unlikely such a binder will be effective/efficient (or available and up to date!) in the event of an emergency</a:t>
            </a:r>
          </a:p>
          <a:p>
            <a:pPr marL="800100" lvl="1" indent="-342900">
              <a:buFont typeface="Arial" panose="020B0604020202020204" pitchFamily="34" charset="0"/>
              <a:buChar char="•"/>
            </a:pPr>
            <a:endParaRPr lang="en-US" dirty="0"/>
          </a:p>
          <a:p>
            <a:endParaRPr lang="en-US" dirty="0"/>
          </a:p>
          <a:p>
            <a:pPr marL="742950" lvl="1"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A93731E2-6148-464B-BF43-9141924EB38C}"/>
              </a:ext>
            </a:extLst>
          </p:cNvPr>
          <p:cNvPicPr/>
          <p:nvPr/>
        </p:nvPicPr>
        <p:blipFill>
          <a:blip r:embed="rId2">
            <a:extLst>
              <a:ext uri="{28A0092B-C50C-407E-A947-70E740481C1C}">
                <a14:useLocalDpi xmlns:a14="http://schemas.microsoft.com/office/drawing/2010/main" val="0"/>
              </a:ext>
            </a:extLst>
          </a:blip>
          <a:stretch>
            <a:fillRect/>
          </a:stretch>
        </p:blipFill>
        <p:spPr>
          <a:xfrm>
            <a:off x="1682684" y="2504199"/>
            <a:ext cx="2442166" cy="1773042"/>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6334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13" end="13"/>
                                            </p:txEl>
                                          </p:spTgt>
                                        </p:tgtEl>
                                        <p:attrNameLst>
                                          <p:attrName>style.visibility</p:attrName>
                                        </p:attrNameLst>
                                      </p:cBhvr>
                                      <p:to>
                                        <p:strVal val="visible"/>
                                      </p:to>
                                    </p:set>
                                    <p:animEffect transition="in" filter="fade">
                                      <p:cBhvr>
                                        <p:cTn id="2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4524315"/>
          </a:xfrm>
          <a:prstGeom prst="rect">
            <a:avLst/>
          </a:prstGeom>
          <a:noFill/>
        </p:spPr>
        <p:txBody>
          <a:bodyPr wrap="square" rtlCol="0">
            <a:spAutoFit/>
          </a:bodyPr>
          <a:lstStyle/>
          <a:p>
            <a:r>
              <a:rPr lang="en-US" b="1" dirty="0"/>
              <a:t>Why we BCP </a:t>
            </a:r>
          </a:p>
          <a:p>
            <a:endParaRPr lang="en-US" dirty="0"/>
          </a:p>
          <a:p>
            <a:r>
              <a:rPr lang="en-US" dirty="0"/>
              <a:t>Business Continuity 101:</a:t>
            </a:r>
          </a:p>
          <a:p>
            <a:pPr lvl="1"/>
            <a:endParaRPr lang="en-US" dirty="0"/>
          </a:p>
          <a:p>
            <a:pPr lvl="1"/>
            <a:r>
              <a:rPr lang="en-US" i="1" dirty="0"/>
              <a:t>The good news…</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Business Continuity Planning is NOT rocket science.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It does NOT require expensive, complicated tools.</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You do NOT need mountains of time and unlimited resources.</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Business Continuity Planning is simply the practice of asking </a:t>
            </a:r>
            <a:r>
              <a:rPr lang="en-US" i="1" dirty="0"/>
              <a:t>“What if…?” </a:t>
            </a:r>
            <a:r>
              <a:rPr lang="en-US" dirty="0"/>
              <a:t>questions and then creating plans and making preparations to address them.  </a:t>
            </a:r>
          </a:p>
          <a:p>
            <a:pPr marL="342900" indent="-342900">
              <a:buFont typeface="+mj-lt"/>
              <a:buAutoNum type="arabicPeriod"/>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153450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3F568E-18D9-445D-8D3E-84742B2EE3E1}"/>
              </a:ext>
            </a:extLst>
          </p:cNvPr>
          <p:cNvSpPr txBox="1"/>
          <p:nvPr/>
        </p:nvSpPr>
        <p:spPr>
          <a:xfrm>
            <a:off x="654341" y="713064"/>
            <a:ext cx="11249637" cy="5355312"/>
          </a:xfrm>
          <a:prstGeom prst="rect">
            <a:avLst/>
          </a:prstGeom>
          <a:noFill/>
        </p:spPr>
        <p:txBody>
          <a:bodyPr wrap="square" rtlCol="0">
            <a:spAutoFit/>
          </a:bodyPr>
          <a:lstStyle/>
          <a:p>
            <a:r>
              <a:rPr lang="en-US" b="1" dirty="0"/>
              <a:t>Why we BCP</a:t>
            </a:r>
          </a:p>
          <a:p>
            <a:endParaRPr lang="en-US" dirty="0"/>
          </a:p>
          <a:p>
            <a:r>
              <a:rPr lang="en-US" dirty="0"/>
              <a:t>Business Continuity 101:</a:t>
            </a:r>
          </a:p>
          <a:p>
            <a:pPr marL="285750" indent="-285750">
              <a:buFont typeface="Arial" panose="020B0604020202020204" pitchFamily="34" charset="0"/>
              <a:buChar char="•"/>
            </a:pPr>
            <a:endParaRPr lang="en-US" dirty="0"/>
          </a:p>
          <a:p>
            <a:pPr lvl="1"/>
            <a:r>
              <a:rPr lang="en-US" i="1" dirty="0"/>
              <a:t>What’s a disaster?</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In its most basic form: </a:t>
            </a:r>
            <a:r>
              <a:rPr lang="en-US" b="1" dirty="0">
                <a:solidFill>
                  <a:srgbClr val="0070C0"/>
                </a:solidFill>
              </a:rPr>
              <a:t>“any event that threatens the survival of the organization”</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Parameters used to determine this:</a:t>
            </a:r>
          </a:p>
          <a:p>
            <a:pPr marL="1257300" lvl="2" indent="-342900">
              <a:buFont typeface="Arial" panose="020B0604020202020204" pitchFamily="34" charset="0"/>
              <a:buChar char="•"/>
            </a:pPr>
            <a:r>
              <a:rPr lang="en-US" dirty="0"/>
              <a:t>Critical </a:t>
            </a:r>
            <a:r>
              <a:rPr lang="en-US" u="sng" dirty="0"/>
              <a:t>business processes </a:t>
            </a:r>
            <a:r>
              <a:rPr lang="en-US" dirty="0"/>
              <a:t>impacted by the event</a:t>
            </a:r>
          </a:p>
          <a:p>
            <a:pPr marL="1257300" lvl="2" indent="-342900">
              <a:buFont typeface="Arial" panose="020B0604020202020204" pitchFamily="34" charset="0"/>
              <a:buChar char="•"/>
            </a:pPr>
            <a:r>
              <a:rPr lang="en-US" dirty="0"/>
              <a:t>Operational impacts, including:</a:t>
            </a:r>
          </a:p>
          <a:p>
            <a:pPr marL="1714500" lvl="3" indent="-342900">
              <a:buFont typeface="Arial" panose="020B0604020202020204" pitchFamily="34" charset="0"/>
              <a:buChar char="•"/>
            </a:pPr>
            <a:r>
              <a:rPr lang="en-US" dirty="0"/>
              <a:t>Customer </a:t>
            </a:r>
          </a:p>
          <a:p>
            <a:pPr marL="1714500" lvl="3" indent="-342900">
              <a:buFont typeface="Arial" panose="020B0604020202020204" pitchFamily="34" charset="0"/>
              <a:buChar char="•"/>
            </a:pPr>
            <a:r>
              <a:rPr lang="en-US" dirty="0"/>
              <a:t>Financial </a:t>
            </a:r>
          </a:p>
          <a:p>
            <a:pPr marL="1714500" lvl="3" indent="-342900">
              <a:buFont typeface="Arial" panose="020B0604020202020204" pitchFamily="34" charset="0"/>
              <a:buChar char="•"/>
            </a:pPr>
            <a:r>
              <a:rPr lang="en-US" dirty="0"/>
              <a:t>Legal/Regulatory </a:t>
            </a:r>
          </a:p>
          <a:p>
            <a:pPr marL="1714500" lvl="3" indent="-342900">
              <a:buFont typeface="Arial" panose="020B0604020202020204" pitchFamily="34" charset="0"/>
              <a:buChar char="•"/>
            </a:pPr>
            <a:r>
              <a:rPr lang="en-US" dirty="0"/>
              <a:t>Reputational </a:t>
            </a:r>
          </a:p>
          <a:p>
            <a:pPr marL="1714500" lvl="3" indent="-342900">
              <a:buFont typeface="Arial" panose="020B0604020202020204" pitchFamily="34" charset="0"/>
              <a:buChar char="•"/>
            </a:pPr>
            <a:r>
              <a:rPr lang="en-US" dirty="0"/>
              <a:t>Data </a:t>
            </a:r>
          </a:p>
          <a:p>
            <a:pPr marL="1257300" lvl="2" indent="-342900">
              <a:buFont typeface="Arial" panose="020B0604020202020204" pitchFamily="34" charset="0"/>
              <a:buChar char="•"/>
            </a:pPr>
            <a:r>
              <a:rPr lang="en-US" dirty="0"/>
              <a:t>The duration of these impacts</a:t>
            </a:r>
          </a:p>
          <a:p>
            <a:pPr marL="342900" indent="-342900">
              <a:buFont typeface="+mj-lt"/>
              <a:buAutoNum type="arabicPeriod"/>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091891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500"/>
                                        <p:tgtEl>
                                          <p:spTgt spid="2">
                                            <p:txEl>
                                              <p:pRg st="11" end="11"/>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500"/>
                                        <p:tgtEl>
                                          <p:spTgt spid="2">
                                            <p:txEl>
                                              <p:pRg st="13" end="13"/>
                                            </p:txEl>
                                          </p:spTgt>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animEffect transition="in" filter="fade">
                                      <p:cBhvr>
                                        <p:cTn id="51" dur="500"/>
                                        <p:tgtEl>
                                          <p:spTgt spid="2">
                                            <p:txEl>
                                              <p:pRg st="14" end="14"/>
                                            </p:txEl>
                                          </p:spTgt>
                                        </p:tgtEl>
                                      </p:cBhvr>
                                    </p:animEffect>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animEffect transition="in" filter="fade">
                                      <p:cBhvr>
                                        <p:cTn id="55" dur="500"/>
                                        <p:tgtEl>
                                          <p:spTgt spid="2">
                                            <p:txEl>
                                              <p:pRg st="15" end="1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xEl>
                                              <p:pRg st="16" end="16"/>
                                            </p:txEl>
                                          </p:spTgt>
                                        </p:tgtEl>
                                        <p:attrNameLst>
                                          <p:attrName>style.visibility</p:attrName>
                                        </p:attrNameLst>
                                      </p:cBhvr>
                                      <p:to>
                                        <p:strVal val="visible"/>
                                      </p:to>
                                    </p:set>
                                    <p:animEffect transition="in" filter="fade">
                                      <p:cBhvr>
                                        <p:cTn id="60"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4"/>
    </p:bldLst>
  </p:timing>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emplate>TM10001115[[fn=Parcel]]</Template>
  <TotalTime>2614</TotalTime>
  <Words>2794</Words>
  <Application>Microsoft Office PowerPoint</Application>
  <PresentationFormat>Widescreen</PresentationFormat>
  <Paragraphs>371</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Meiryo</vt:lpstr>
      <vt:lpstr>Archivo Black</vt:lpstr>
      <vt:lpstr>Arial</vt:lpstr>
      <vt:lpstr>Arimo</vt:lpstr>
      <vt:lpstr>Calibri</vt:lpstr>
      <vt:lpstr>Corbel</vt:lpstr>
      <vt:lpstr>Jokerman</vt:lpstr>
      <vt:lpstr>Webdings</vt:lpstr>
      <vt:lpstr>ShojiVTI</vt:lpstr>
      <vt:lpstr> BCP 101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users meeting</dc:title>
  <dc:creator>Glory LeDu</dc:creator>
  <cp:lastModifiedBy>Ashland, William</cp:lastModifiedBy>
  <cp:revision>70</cp:revision>
  <dcterms:created xsi:type="dcterms:W3CDTF">2021-11-12T14:29:57Z</dcterms:created>
  <dcterms:modified xsi:type="dcterms:W3CDTF">2025-09-15T15:36:47Z</dcterms:modified>
</cp:coreProperties>
</file>